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5" r:id="rId2"/>
    <p:sldMasterId id="2147483840" r:id="rId3"/>
  </p:sldMasterIdLst>
  <p:notesMasterIdLst>
    <p:notesMasterId r:id="rId36"/>
  </p:notesMasterIdLst>
  <p:handoutMasterIdLst>
    <p:handoutMasterId r:id="rId37"/>
  </p:handoutMasterIdLst>
  <p:sldIdLst>
    <p:sldId id="316" r:id="rId4"/>
    <p:sldId id="302" r:id="rId5"/>
    <p:sldId id="303" r:id="rId6"/>
    <p:sldId id="259" r:id="rId7"/>
    <p:sldId id="260" r:id="rId8"/>
    <p:sldId id="261" r:id="rId9"/>
    <p:sldId id="271" r:id="rId10"/>
    <p:sldId id="310" r:id="rId11"/>
    <p:sldId id="299" r:id="rId12"/>
    <p:sldId id="270" r:id="rId13"/>
    <p:sldId id="263" r:id="rId14"/>
    <p:sldId id="287" r:id="rId15"/>
    <p:sldId id="300" r:id="rId16"/>
    <p:sldId id="288" r:id="rId17"/>
    <p:sldId id="298" r:id="rId18"/>
    <p:sldId id="323" r:id="rId19"/>
    <p:sldId id="304" r:id="rId20"/>
    <p:sldId id="291" r:id="rId21"/>
    <p:sldId id="292" r:id="rId22"/>
    <p:sldId id="305" r:id="rId23"/>
    <p:sldId id="293" r:id="rId24"/>
    <p:sldId id="294" r:id="rId25"/>
    <p:sldId id="295" r:id="rId26"/>
    <p:sldId id="296" r:id="rId27"/>
    <p:sldId id="317" r:id="rId28"/>
    <p:sldId id="311" r:id="rId29"/>
    <p:sldId id="312" r:id="rId30"/>
    <p:sldId id="313" r:id="rId31"/>
    <p:sldId id="314" r:id="rId32"/>
    <p:sldId id="308" r:id="rId33"/>
    <p:sldId id="309" r:id="rId34"/>
    <p:sldId id="324" r:id="rId35"/>
  </p:sldIdLst>
  <p:sldSz cx="9144000" cy="6858000" type="screen4x3"/>
  <p:notesSz cx="6858000"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a:srgbClr val="99CCFF"/>
    <a:srgbClr val="0000FF"/>
    <a:srgbClr val="008000"/>
    <a:srgbClr val="CBD4E1"/>
    <a:srgbClr val="E7EBF1"/>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2443" autoAdjust="0"/>
  </p:normalViewPr>
  <p:slideViewPr>
    <p:cSldViewPr>
      <p:cViewPr varScale="1">
        <p:scale>
          <a:sx n="85" d="100"/>
          <a:sy n="85" d="100"/>
        </p:scale>
        <p:origin x="-1434" y="-84"/>
      </p:cViewPr>
      <p:guideLst>
        <p:guide orient="horz" pos="2160"/>
        <p:guide pos="2880"/>
      </p:guideLst>
    </p:cSldViewPr>
  </p:slideViewPr>
  <p:outlineViewPr>
    <p:cViewPr>
      <p:scale>
        <a:sx n="33" d="100"/>
        <a:sy n="33" d="100"/>
      </p:scale>
      <p:origin x="0" y="660"/>
    </p:cViewPr>
  </p:outlineViewPr>
  <p:notesTextViewPr>
    <p:cViewPr>
      <p:scale>
        <a:sx n="100" d="100"/>
        <a:sy n="100" d="100"/>
      </p:scale>
      <p:origin x="0" y="0"/>
    </p:cViewPr>
  </p:notesTextViewPr>
  <p:sorterViewPr>
    <p:cViewPr>
      <p:scale>
        <a:sx n="66" d="100"/>
        <a:sy n="66" d="100"/>
      </p:scale>
      <p:origin x="0" y="2082"/>
    </p:cViewPr>
  </p:sorterViewPr>
  <p:notesViewPr>
    <p:cSldViewPr>
      <p:cViewPr varScale="1">
        <p:scale>
          <a:sx n="50" d="100"/>
          <a:sy n="50" d="100"/>
        </p:scale>
        <p:origin x="-2688" y="-96"/>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35" cy="494423"/>
          </a:xfrm>
          <a:prstGeom prst="rect">
            <a:avLst/>
          </a:prstGeom>
        </p:spPr>
        <p:txBody>
          <a:bodyPr vert="horz" lIns="91385" tIns="45693" rIns="91385" bIns="45693" rtlCol="0"/>
          <a:lstStyle>
            <a:lvl1pPr algn="l">
              <a:defRPr sz="1200">
                <a:latin typeface="Arial" pitchFamily="34" charset="0"/>
                <a:cs typeface="+mn-cs"/>
              </a:defRPr>
            </a:lvl1pPr>
          </a:lstStyle>
          <a:p>
            <a:pPr>
              <a:defRPr/>
            </a:pPr>
            <a:endParaRPr lang="tr-TR"/>
          </a:p>
        </p:txBody>
      </p:sp>
      <p:sp>
        <p:nvSpPr>
          <p:cNvPr id="3" name="Date Placeholder 2"/>
          <p:cNvSpPr>
            <a:spLocks noGrp="1"/>
          </p:cNvSpPr>
          <p:nvPr>
            <p:ph type="dt" sz="quarter" idx="1"/>
          </p:nvPr>
        </p:nvSpPr>
        <p:spPr>
          <a:xfrm>
            <a:off x="3884064" y="0"/>
            <a:ext cx="2972335" cy="494423"/>
          </a:xfrm>
          <a:prstGeom prst="rect">
            <a:avLst/>
          </a:prstGeom>
        </p:spPr>
        <p:txBody>
          <a:bodyPr vert="horz" lIns="91385" tIns="45693" rIns="91385" bIns="45693" rtlCol="0"/>
          <a:lstStyle>
            <a:lvl1pPr algn="r">
              <a:defRPr sz="1200">
                <a:latin typeface="Arial" pitchFamily="34" charset="0"/>
                <a:cs typeface="+mn-cs"/>
              </a:defRPr>
            </a:lvl1pPr>
          </a:lstStyle>
          <a:p>
            <a:pPr>
              <a:defRPr/>
            </a:pPr>
            <a:fld id="{455BDD1F-B916-4F2B-AC00-7AFBC18EBA52}" type="datetimeFigureOut">
              <a:rPr lang="tr-TR"/>
              <a:pPr>
                <a:defRPr/>
              </a:pPr>
              <a:t>11.11.2014</a:t>
            </a:fld>
            <a:endParaRPr lang="tr-TR"/>
          </a:p>
        </p:txBody>
      </p:sp>
      <p:sp>
        <p:nvSpPr>
          <p:cNvPr id="4" name="Footer Placeholder 3"/>
          <p:cNvSpPr>
            <a:spLocks noGrp="1"/>
          </p:cNvSpPr>
          <p:nvPr>
            <p:ph type="ftr" sz="quarter" idx="2"/>
          </p:nvPr>
        </p:nvSpPr>
        <p:spPr>
          <a:xfrm>
            <a:off x="0" y="9376661"/>
            <a:ext cx="2972335" cy="494423"/>
          </a:xfrm>
          <a:prstGeom prst="rect">
            <a:avLst/>
          </a:prstGeom>
        </p:spPr>
        <p:txBody>
          <a:bodyPr vert="horz" lIns="91385" tIns="45693" rIns="91385" bIns="45693" rtlCol="0" anchor="b"/>
          <a:lstStyle>
            <a:lvl1pPr algn="l">
              <a:defRPr sz="1200">
                <a:latin typeface="Arial" pitchFamily="34" charset="0"/>
                <a:cs typeface="+mn-cs"/>
              </a:defRPr>
            </a:lvl1pPr>
          </a:lstStyle>
          <a:p>
            <a:pPr>
              <a:defRPr/>
            </a:pPr>
            <a:endParaRPr lang="tr-TR"/>
          </a:p>
        </p:txBody>
      </p:sp>
      <p:sp>
        <p:nvSpPr>
          <p:cNvPr id="5" name="Slide Number Placeholder 4"/>
          <p:cNvSpPr>
            <a:spLocks noGrp="1"/>
          </p:cNvSpPr>
          <p:nvPr>
            <p:ph type="sldNum" sz="quarter" idx="3"/>
          </p:nvPr>
        </p:nvSpPr>
        <p:spPr>
          <a:xfrm>
            <a:off x="3884064" y="9376661"/>
            <a:ext cx="2972335" cy="494423"/>
          </a:xfrm>
          <a:prstGeom prst="rect">
            <a:avLst/>
          </a:prstGeom>
        </p:spPr>
        <p:txBody>
          <a:bodyPr vert="horz" lIns="91385" tIns="45693" rIns="91385" bIns="45693" rtlCol="0" anchor="b"/>
          <a:lstStyle>
            <a:lvl1pPr algn="r">
              <a:defRPr sz="1200">
                <a:latin typeface="Arial" pitchFamily="34" charset="0"/>
                <a:cs typeface="+mn-cs"/>
              </a:defRPr>
            </a:lvl1pPr>
          </a:lstStyle>
          <a:p>
            <a:pPr>
              <a:defRPr/>
            </a:pPr>
            <a:fld id="{C564A7A3-AF97-451D-B2CA-25799C66CDAB}" type="slidenum">
              <a:rPr lang="tr-TR"/>
              <a:pPr>
                <a:defRPr/>
              </a:pPr>
              <a:t>‹#›</a:t>
            </a:fld>
            <a:endParaRPr lang="tr-TR"/>
          </a:p>
        </p:txBody>
      </p:sp>
    </p:spTree>
    <p:extLst>
      <p:ext uri="{BB962C8B-B14F-4D97-AF65-F5344CB8AC3E}">
        <p14:creationId xmlns:p14="http://schemas.microsoft.com/office/powerpoint/2010/main" val="1617447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2335" cy="494423"/>
          </a:xfrm>
          <a:prstGeom prst="rect">
            <a:avLst/>
          </a:prstGeom>
        </p:spPr>
        <p:txBody>
          <a:bodyPr vert="horz" lIns="91385" tIns="45693" rIns="91385" bIns="45693" rtlCol="0"/>
          <a:lstStyle>
            <a:lvl1pPr algn="l">
              <a:defRPr sz="1200">
                <a:latin typeface="Arial" charset="0"/>
                <a:cs typeface="+mn-cs"/>
              </a:defRPr>
            </a:lvl1pPr>
          </a:lstStyle>
          <a:p>
            <a:pPr>
              <a:defRPr/>
            </a:pPr>
            <a:endParaRPr lang="tr-TR"/>
          </a:p>
        </p:txBody>
      </p:sp>
      <p:sp>
        <p:nvSpPr>
          <p:cNvPr id="3" name="2 Veri Yer Tutucusu"/>
          <p:cNvSpPr>
            <a:spLocks noGrp="1"/>
          </p:cNvSpPr>
          <p:nvPr>
            <p:ph type="dt" idx="1"/>
          </p:nvPr>
        </p:nvSpPr>
        <p:spPr>
          <a:xfrm>
            <a:off x="3884064" y="0"/>
            <a:ext cx="2972335" cy="494423"/>
          </a:xfrm>
          <a:prstGeom prst="rect">
            <a:avLst/>
          </a:prstGeom>
        </p:spPr>
        <p:txBody>
          <a:bodyPr vert="horz" lIns="91385" tIns="45693" rIns="91385" bIns="45693" rtlCol="0"/>
          <a:lstStyle>
            <a:lvl1pPr algn="r">
              <a:defRPr sz="1200">
                <a:latin typeface="Arial" charset="0"/>
                <a:cs typeface="+mn-cs"/>
              </a:defRPr>
            </a:lvl1pPr>
          </a:lstStyle>
          <a:p>
            <a:pPr>
              <a:defRPr/>
            </a:pPr>
            <a:fld id="{FAA35615-569E-4F20-A5AB-3251250C39D1}" type="datetimeFigureOut">
              <a:rPr lang="tr-TR"/>
              <a:pPr>
                <a:defRPr/>
              </a:pPr>
              <a:t>11.11.2014</a:t>
            </a:fld>
            <a:endParaRPr lang="tr-TR"/>
          </a:p>
        </p:txBody>
      </p:sp>
      <p:sp>
        <p:nvSpPr>
          <p:cNvPr id="4" name="3 Slayt Görüntüsü Yer Tutucusu"/>
          <p:cNvSpPr>
            <a:spLocks noGrp="1" noRot="1" noChangeAspect="1"/>
          </p:cNvSpPr>
          <p:nvPr>
            <p:ph type="sldImg" idx="2"/>
          </p:nvPr>
        </p:nvSpPr>
        <p:spPr>
          <a:xfrm>
            <a:off x="963613" y="742950"/>
            <a:ext cx="4930775" cy="3698875"/>
          </a:xfrm>
          <a:prstGeom prst="rect">
            <a:avLst/>
          </a:prstGeom>
          <a:noFill/>
          <a:ln w="12700">
            <a:solidFill>
              <a:prstClr val="black"/>
            </a:solidFill>
          </a:ln>
        </p:spPr>
        <p:txBody>
          <a:bodyPr vert="horz" lIns="91385" tIns="45693" rIns="91385" bIns="45693" rtlCol="0" anchor="ctr"/>
          <a:lstStyle/>
          <a:p>
            <a:pPr lvl="0"/>
            <a:endParaRPr lang="tr-TR" noProof="0"/>
          </a:p>
        </p:txBody>
      </p:sp>
      <p:sp>
        <p:nvSpPr>
          <p:cNvPr id="5" name="4 Not Yer Tutucusu"/>
          <p:cNvSpPr>
            <a:spLocks noGrp="1"/>
          </p:cNvSpPr>
          <p:nvPr>
            <p:ph type="body" sz="quarter" idx="3"/>
          </p:nvPr>
        </p:nvSpPr>
        <p:spPr>
          <a:xfrm>
            <a:off x="685800" y="4689910"/>
            <a:ext cx="5486400" cy="4441909"/>
          </a:xfrm>
          <a:prstGeom prst="rect">
            <a:avLst/>
          </a:prstGeom>
        </p:spPr>
        <p:txBody>
          <a:bodyPr vert="horz" lIns="91385" tIns="45693" rIns="91385" bIns="45693"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376661"/>
            <a:ext cx="2972335" cy="494423"/>
          </a:xfrm>
          <a:prstGeom prst="rect">
            <a:avLst/>
          </a:prstGeom>
        </p:spPr>
        <p:txBody>
          <a:bodyPr vert="horz" lIns="91385" tIns="45693" rIns="91385" bIns="45693" rtlCol="0" anchor="b"/>
          <a:lstStyle>
            <a:lvl1pPr algn="l">
              <a:defRPr sz="1200">
                <a:latin typeface="Arial" charset="0"/>
                <a:cs typeface="+mn-cs"/>
              </a:defRPr>
            </a:lvl1pPr>
          </a:lstStyle>
          <a:p>
            <a:pPr>
              <a:defRPr/>
            </a:pPr>
            <a:endParaRPr lang="tr-TR"/>
          </a:p>
        </p:txBody>
      </p:sp>
      <p:sp>
        <p:nvSpPr>
          <p:cNvPr id="7" name="6 Slayt Numarası Yer Tutucusu"/>
          <p:cNvSpPr>
            <a:spLocks noGrp="1"/>
          </p:cNvSpPr>
          <p:nvPr>
            <p:ph type="sldNum" sz="quarter" idx="5"/>
          </p:nvPr>
        </p:nvSpPr>
        <p:spPr>
          <a:xfrm>
            <a:off x="3884064" y="9376661"/>
            <a:ext cx="2972335" cy="494423"/>
          </a:xfrm>
          <a:prstGeom prst="rect">
            <a:avLst/>
          </a:prstGeom>
        </p:spPr>
        <p:txBody>
          <a:bodyPr vert="horz" lIns="91385" tIns="45693" rIns="91385" bIns="45693" rtlCol="0" anchor="b"/>
          <a:lstStyle>
            <a:lvl1pPr algn="r">
              <a:defRPr sz="1200">
                <a:latin typeface="Arial" charset="0"/>
                <a:cs typeface="+mn-cs"/>
              </a:defRPr>
            </a:lvl1pPr>
          </a:lstStyle>
          <a:p>
            <a:pPr>
              <a:defRPr/>
            </a:pPr>
            <a:fld id="{2C02A85E-5EFD-4093-A6AE-8B5266A6C49D}" type="slidenum">
              <a:rPr lang="tr-TR"/>
              <a:pPr>
                <a:defRPr/>
              </a:pPr>
              <a:t>‹#›</a:t>
            </a:fld>
            <a:endParaRPr lang="tr-TR"/>
          </a:p>
        </p:txBody>
      </p:sp>
    </p:spTree>
    <p:extLst>
      <p:ext uri="{BB962C8B-B14F-4D97-AF65-F5344CB8AC3E}">
        <p14:creationId xmlns:p14="http://schemas.microsoft.com/office/powerpoint/2010/main" val="20308562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434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buClr>
                <a:srgbClr val="000000"/>
              </a:buClr>
            </a:pPr>
            <a:fld id="{8917CD2E-14D4-466C-9524-A14ADB6AF472}" type="slidenum">
              <a:rPr lang="tr-TR" altLang="tr-TR" sz="1200">
                <a:solidFill>
                  <a:srgbClr val="000000"/>
                </a:solidFill>
              </a:rPr>
              <a:pPr eaLnBrk="1" hangingPunct="1">
                <a:buClr>
                  <a:srgbClr val="000000"/>
                </a:buClr>
              </a:pPr>
              <a:t>1</a:t>
            </a:fld>
            <a:endParaRPr lang="tr-TR" altLang="tr-T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3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buClr>
                <a:srgbClr val="000000"/>
              </a:buClr>
            </a:pPr>
            <a:fld id="{4DD80872-4751-48AF-8907-3B97CDF0627F}" type="slidenum">
              <a:rPr lang="tr-TR" sz="1200">
                <a:solidFill>
                  <a:srgbClr val="000000"/>
                </a:solidFill>
              </a:rPr>
              <a:pPr eaLnBrk="1" hangingPunct="1">
                <a:buClr>
                  <a:srgbClr val="000000"/>
                </a:buClr>
              </a:pPr>
              <a:t>25</a:t>
            </a:fld>
            <a:endParaRPr lang="tr-TR"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30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301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D65079-B8B5-4A57-8F79-549C500D6C6C}" type="slidenum">
              <a:rPr lang="tr-TR" smtClean="0"/>
              <a:pPr/>
              <a:t>4</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403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4036"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EAEE9B-7285-41A8-8AA7-ACAA4418A11A}" type="slidenum">
              <a:rPr lang="tr-TR" smtClean="0"/>
              <a:pPr/>
              <a:t>5</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5059"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5060"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AF7F19-0810-43E0-80FA-987BA73F3D70}" type="slidenum">
              <a:rPr lang="tr-TR" smtClean="0"/>
              <a:pPr/>
              <a:t>7</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7107"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solidFill>
                <a:srgbClr val="C00000"/>
              </a:solidFill>
            </a:endParaRPr>
          </a:p>
        </p:txBody>
      </p:sp>
      <p:sp>
        <p:nvSpPr>
          <p:cNvPr id="47108"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4B2F25-E81B-4BE4-8E16-B414D336D246}" type="slidenum">
              <a:rPr lang="tr-TR" smtClean="0"/>
              <a:pPr/>
              <a:t>9</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608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solidFill>
                <a:srgbClr val="C00000"/>
              </a:solidFill>
            </a:endParaRPr>
          </a:p>
        </p:txBody>
      </p:sp>
      <p:sp>
        <p:nvSpPr>
          <p:cNvPr id="46084"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16DF76-0AA5-4773-A16E-22343C322AD5}" type="slidenum">
              <a:rPr lang="tr-TR" smtClean="0"/>
              <a:pPr/>
              <a:t>10</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8131"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mtClean="0"/>
              <a:t>Yayım tarihi</a:t>
            </a:r>
          </a:p>
        </p:txBody>
      </p:sp>
      <p:sp>
        <p:nvSpPr>
          <p:cNvPr id="4813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14C109-8E33-44EC-A571-39D05C271D67}" type="slidenum">
              <a:rPr lang="tr-TR" smtClean="0"/>
              <a:pPr/>
              <a:t>23</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tr-TR">
              <a:latin typeface="Arial" pitchFamily="34" charset="0"/>
              <a:cs typeface="+mn-cs"/>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pPr>
                <a:defRPr/>
              </a:pPr>
              <a:endParaRPr lang="tr-TR">
                <a:latin typeface="Arial" pitchFamily="34" charset="0"/>
                <a:cs typeface="+mn-cs"/>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5"/>
              <a:chOff x="0" y="2650"/>
              <a:chExt cx="5760" cy="1670"/>
            </a:xfrm>
          </p:grpSpPr>
          <p:sp>
            <p:nvSpPr>
              <p:cNvPr id="15" name="Rectangle 96"/>
              <p:cNvSpPr>
                <a:spLocks noChangeArrowheads="1"/>
              </p:cNvSpPr>
              <p:nvPr userDrawn="1"/>
            </p:nvSpPr>
            <p:spPr bwMode="ltGray">
              <a:xfrm>
                <a:off x="0" y="2650"/>
                <a:ext cx="5760" cy="1670"/>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sp>
            <p:nvSpPr>
              <p:cNvPr id="16" name="Rectangle 97"/>
              <p:cNvSpPr>
                <a:spLocks noChangeArrowheads="1"/>
              </p:cNvSpPr>
              <p:nvPr userDrawn="1"/>
            </p:nvSpPr>
            <p:spPr bwMode="ltGray">
              <a:xfrm>
                <a:off x="0" y="2650"/>
                <a:ext cx="5760" cy="95"/>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pPr>
                  <a:defRPr/>
                </a:pPr>
                <a:endParaRPr lang="tr-TR">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pPr>
                <a:defRPr/>
              </a:pPr>
              <a:endParaRPr lang="tr-TR">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grpSp>
      <p:pic>
        <p:nvPicPr>
          <p:cNvPr id="23" name="22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cstate="print"/>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spTree>
      <p:nvGrpSpPr>
        <p:cNvPr id="1" name=""/>
        <p:cNvGrpSpPr/>
        <p:nvPr/>
      </p:nvGrpSpPr>
      <p:grpSpPr>
        <a:xfrm>
          <a:off x="0" y="0"/>
          <a:ext cx="0" cy="0"/>
          <a:chOff x="0" y="0"/>
          <a:chExt cx="0" cy="0"/>
        </a:xfrm>
      </p:grpSpPr>
      <p:grpSp>
        <p:nvGrpSpPr>
          <p:cNvPr id="5" name="Group 89"/>
          <p:cNvGrpSpPr>
            <a:grpSpLocks/>
          </p:cNvGrpSpPr>
          <p:nvPr/>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6"/>
              <a:chOff x="0" y="2642"/>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nvGrpSpPr>
          <p:cNvPr id="10" name="Group 101"/>
          <p:cNvGrpSpPr>
            <a:grpSpLocks/>
          </p:cNvGrpSpPr>
          <p:nvPr/>
        </p:nvGrpSpPr>
        <p:grpSpPr bwMode="auto">
          <a:xfrm>
            <a:off x="0" y="0"/>
            <a:ext cx="9144000" cy="6867525"/>
            <a:chOff x="0" y="0"/>
            <a:chExt cx="5760" cy="4326"/>
          </a:xfrm>
        </p:grpSpPr>
        <p:sp>
          <p:nvSpPr>
            <p:cNvPr id="11"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2" name="Freeform 103"/>
            <p:cNvSpPr>
              <a:spLocks/>
            </p:cNvSpPr>
            <p:nvPr/>
          </p:nvSpPr>
          <p:spPr bwMode="white">
            <a:xfrm>
              <a:off x="3"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3"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4" name="Freeform 105"/>
            <p:cNvSpPr>
              <a:spLocks/>
            </p:cNvSpPr>
            <p:nvPr/>
          </p:nvSpPr>
          <p:spPr bwMode="white">
            <a:xfrm>
              <a:off x="5520" y="3978"/>
              <a:ext cx="240" cy="348"/>
            </a:xfrm>
            <a:custGeom>
              <a:avLst/>
              <a:gdLst>
                <a:gd name="T0" fmla="*/ 166 w 246"/>
                <a:gd name="T1" fmla="*/ 0 h 348"/>
                <a:gd name="T2" fmla="*/ 110 w 246"/>
                <a:gd name="T3" fmla="*/ 196 h 348"/>
                <a:gd name="T4" fmla="*/ 56 w 246"/>
                <a:gd name="T5" fmla="*/ 282 h 348"/>
                <a:gd name="T6" fmla="*/ 0 w 246"/>
                <a:gd name="T7" fmla="*/ 342 h 348"/>
                <a:gd name="T8" fmla="*/ 16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5" name="Freeform 106"/>
            <p:cNvSpPr>
              <a:spLocks/>
            </p:cNvSpPr>
            <p:nvPr/>
          </p:nvSpPr>
          <p:spPr bwMode="white">
            <a:xfrm rot="5400000">
              <a:off x="5472"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pic>
        <p:nvPicPr>
          <p:cNvPr id="16" name="30 Resim" descr="q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38"/>
            <a:ext cx="24304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121223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p:nvSpPr>
        <p:spPr>
          <a:xfrm>
            <a:off x="357188" y="6492875"/>
            <a:ext cx="1357312" cy="365125"/>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11 Kasım 2014</a:t>
            </a:fld>
            <a:endParaRPr lang="tr-TR">
              <a:solidFill>
                <a:srgbClr val="046CA6"/>
              </a:solidFill>
            </a:endParaRPr>
          </a:p>
        </p:txBody>
      </p:sp>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a:solidFill>
                  <a:schemeClr val="tx1"/>
                </a:solidFill>
              </a:defRPr>
            </a:lvl1pPr>
            <a:lvl2pPr>
              <a:buFont typeface="Wingdings" pitchFamily="2" charset="2"/>
              <a:buChar char="§"/>
              <a:defRPr>
                <a:solidFill>
                  <a:schemeClr val="tx1"/>
                </a:solidFill>
              </a:defRPr>
            </a:lvl2pPr>
            <a:lvl3pPr>
              <a:buFont typeface="Arial" pitchFamily="34" charset="0"/>
              <a:buChar char="•"/>
              <a:defRPr>
                <a:solidFill>
                  <a:schemeClr val="tx1"/>
                </a:solidFill>
              </a:defRPr>
            </a:lvl3pPr>
            <a:lvl4pPr>
              <a:buFont typeface="Calibri" pitchFamily="34" charset="0"/>
              <a:buChar char="−"/>
              <a:defRPr>
                <a:solidFill>
                  <a:schemeClr val="tx1"/>
                </a:solidFill>
              </a:defRPr>
            </a:lvl4pPr>
            <a:lvl5pPr>
              <a:buFont typeface="Calibri" pitchFamily="34" charset="0"/>
              <a:buChar char="»"/>
              <a:defRPr>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4 Veri Yer Tutucusu"/>
          <p:cNvSpPr>
            <a:spLocks noGrp="1"/>
          </p:cNvSpPr>
          <p:nvPr>
            <p:ph type="dt" sz="half" idx="10"/>
          </p:nvPr>
        </p:nvSpPr>
        <p:spPr>
          <a:xfrm>
            <a:off x="6248400" y="0"/>
            <a:ext cx="2667000" cy="228600"/>
          </a:xfrm>
        </p:spPr>
        <p:txBody>
          <a:bodyPr/>
          <a:lstStyle>
            <a:lvl1pPr>
              <a:defRPr/>
            </a:lvl1pPr>
          </a:lstStyle>
          <a:p>
            <a:pPr>
              <a:defRPr/>
            </a:pPr>
            <a:fld id="{68826A71-ED63-409C-B386-CE058D415547}" type="datetime1">
              <a:rPr lang="tr-TR" smtClean="0"/>
              <a:pPr>
                <a:defRPr/>
              </a:pPr>
              <a:t>11.11.2014</a:t>
            </a:fld>
            <a:endParaRPr lang="en-US"/>
          </a:p>
        </p:txBody>
      </p:sp>
      <p:sp>
        <p:nvSpPr>
          <p:cNvPr id="6" name="11 Altbilgi Yer Tutucusu"/>
          <p:cNvSpPr>
            <a:spLocks noGrp="1"/>
          </p:cNvSpPr>
          <p:nvPr>
            <p:ph type="ftr" sz="quarter" idx="11"/>
          </p:nvPr>
        </p:nvSpPr>
        <p:spPr/>
        <p:txBody>
          <a:bodyPr/>
          <a:lstStyle>
            <a:lvl1pPr algn="ctr">
              <a:defRPr sz="1200" b="1">
                <a:solidFill>
                  <a:srgbClr val="046CA6"/>
                </a:solidFill>
              </a:defRPr>
            </a:lvl1pPr>
          </a:lstStyle>
          <a:p>
            <a:pPr>
              <a:defRPr/>
            </a:pPr>
            <a:endParaRPr lang="tr-TR"/>
          </a:p>
        </p:txBody>
      </p:sp>
      <p:sp>
        <p:nvSpPr>
          <p:cNvPr id="7" name="12 Slayt Numarası Yer Tutucusu"/>
          <p:cNvSpPr>
            <a:spLocks noGrp="1"/>
          </p:cNvSpPr>
          <p:nvPr>
            <p:ph type="sldNum" sz="quarter" idx="12"/>
          </p:nvPr>
        </p:nvSpPr>
        <p:spPr/>
        <p:txBody>
          <a:bodyPr/>
          <a:lstStyle>
            <a:lvl1pPr algn="r">
              <a:defRPr sz="1200" b="1">
                <a:solidFill>
                  <a:srgbClr val="046CA6"/>
                </a:solidFill>
              </a:defRPr>
            </a:lvl1pPr>
          </a:lstStyle>
          <a:p>
            <a:pPr>
              <a:defRPr/>
            </a:pPr>
            <a:fld id="{410AF52A-54D3-4D3D-88AB-EC46EDD58474}" type="slidenum">
              <a:rPr lang="tr-TR"/>
              <a:pPr>
                <a:defRPr/>
              </a:pPr>
              <a:t>‹#›</a:t>
            </a:fld>
            <a:endParaRPr lang="tr-TR"/>
          </a:p>
        </p:txBody>
      </p:sp>
    </p:spTree>
    <p:extLst>
      <p:ext uri="{BB962C8B-B14F-4D97-AF65-F5344CB8AC3E}">
        <p14:creationId xmlns:p14="http://schemas.microsoft.com/office/powerpoint/2010/main" val="1843936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spTree>
      <p:nvGrpSpPr>
        <p:cNvPr id="1" name=""/>
        <p:cNvGrpSpPr/>
        <p:nvPr/>
      </p:nvGrpSpPr>
      <p:grpSpPr>
        <a:xfrm>
          <a:off x="0" y="0"/>
          <a:ext cx="0" cy="0"/>
          <a:chOff x="0" y="0"/>
          <a:chExt cx="0" cy="0"/>
        </a:xfrm>
      </p:grpSpPr>
      <p:sp>
        <p:nvSpPr>
          <p:cNvPr id="4" name="Freeform 107"/>
          <p:cNvSpPr>
            <a:spLocks/>
          </p:cNvSpPr>
          <p:nvPr/>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nvGrpSpPr>
          <p:cNvPr id="5" name="Group 89"/>
          <p:cNvGrpSpPr>
            <a:grpSpLocks/>
          </p:cNvGrpSpPr>
          <p:nvPr/>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nvGrpSpPr>
          <p:cNvPr id="10" name="Group 94"/>
          <p:cNvGrpSpPr>
            <a:grpSpLocks/>
          </p:cNvGrpSpPr>
          <p:nvPr/>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9"/>
              <a:chOff x="0" y="2646"/>
              <a:chExt cx="5760" cy="1674"/>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grpSp>
        <p:nvGrpSpPr>
          <p:cNvPr id="17" name="Group 101"/>
          <p:cNvGrpSpPr>
            <a:grpSpLocks/>
          </p:cNvGrpSpPr>
          <p:nvPr/>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1" name="Freeform 105"/>
            <p:cNvSpPr>
              <a:spLocks/>
            </p:cNvSpPr>
            <p:nvPr/>
          </p:nvSpPr>
          <p:spPr bwMode="white">
            <a:xfrm>
              <a:off x="5520" y="3978"/>
              <a:ext cx="240" cy="348"/>
            </a:xfrm>
            <a:custGeom>
              <a:avLst/>
              <a:gdLst>
                <a:gd name="T0" fmla="*/ 166 w 246"/>
                <a:gd name="T1" fmla="*/ 0 h 348"/>
                <a:gd name="T2" fmla="*/ 110 w 246"/>
                <a:gd name="T3" fmla="*/ 196 h 348"/>
                <a:gd name="T4" fmla="*/ 56 w 246"/>
                <a:gd name="T5" fmla="*/ 282 h 348"/>
                <a:gd name="T6" fmla="*/ 0 w 246"/>
                <a:gd name="T7" fmla="*/ 342 h 348"/>
                <a:gd name="T8" fmla="*/ 16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pic>
        <p:nvPicPr>
          <p:cNvPr id="23" name="31 Resim" descr="q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24304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txBox="1">
            <a:spLocks noChangeArrowheads="1"/>
          </p:cNvSpPr>
          <p:nvPr/>
        </p:nvSpPr>
        <p:spPr bwMode="white">
          <a:xfrm>
            <a:off x="2286000" y="2643188"/>
            <a:ext cx="4857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6pPr>
            <a:lvl7pPr marL="29718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7pPr>
            <a:lvl8pPr marL="34290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8pPr>
            <a:lvl9pPr marL="38862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9pPr>
          </a:lstStyle>
          <a:p>
            <a:pPr algn="ctr" eaLnBrk="1" hangingPunct="1">
              <a:defRPr/>
            </a:pPr>
            <a:r>
              <a:rPr lang="tr-TR" sz="4000" dirty="0" smtClean="0">
                <a:solidFill>
                  <a:srgbClr val="046CA6"/>
                </a:solidFill>
                <a:latin typeface="Calibri" pitchFamily="34" charset="0"/>
              </a:rPr>
              <a:t>Teşekkür Ederim.</a:t>
            </a:r>
            <a:endParaRPr lang="en-US" sz="4000" dirty="0" smtClean="0">
              <a:solidFill>
                <a:srgbClr val="046CA6"/>
              </a:solidFill>
              <a:latin typeface="Calibri" pitchFamily="34"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407662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6"/>
              <a:chOff x="0" y="2642"/>
              <a:chExt cx="5760" cy="1677"/>
            </a:xfrm>
          </p:grpSpPr>
          <p:sp>
            <p:nvSpPr>
              <p:cNvPr id="8" name="Rectangle 91"/>
              <p:cNvSpPr>
                <a:spLocks noChangeArrowheads="1"/>
              </p:cNvSpPr>
              <p:nvPr userDrawn="1"/>
            </p:nvSpPr>
            <p:spPr bwMode="ltGray">
              <a:xfrm>
                <a:off x="0" y="2642"/>
                <a:ext cx="5760" cy="1677"/>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sp>
            <p:nvSpPr>
              <p:cNvPr id="9" name="Rectangle 92"/>
              <p:cNvSpPr>
                <a:spLocks noChangeArrowheads="1"/>
              </p:cNvSpPr>
              <p:nvPr userDrawn="1"/>
            </p:nvSpPr>
            <p:spPr bwMode="ltGray">
              <a:xfrm>
                <a:off x="0" y="2642"/>
                <a:ext cx="5760" cy="96"/>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pPr>
                <a:defRPr/>
              </a:pPr>
              <a:endParaRPr lang="tr-TR">
                <a:latin typeface="Arial" pitchFamily="34" charset="0"/>
                <a:cs typeface="+mn-cs"/>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5"/>
              <a:ext cx="5742" cy="1183"/>
              <a:chOff x="0" y="2642"/>
              <a:chExt cx="5760" cy="1678"/>
            </a:xfrm>
          </p:grpSpPr>
          <p:sp>
            <p:nvSpPr>
              <p:cNvPr id="15" name="Rectangle 96"/>
              <p:cNvSpPr>
                <a:spLocks noChangeArrowheads="1"/>
              </p:cNvSpPr>
              <p:nvPr userDrawn="1"/>
            </p:nvSpPr>
            <p:spPr bwMode="ltGray">
              <a:xfrm>
                <a:off x="0" y="2642"/>
                <a:ext cx="5760" cy="1678"/>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sp>
            <p:nvSpPr>
              <p:cNvPr id="16" name="Rectangle 97"/>
              <p:cNvSpPr>
                <a:spLocks noChangeArrowheads="1"/>
              </p:cNvSpPr>
              <p:nvPr userDrawn="1"/>
            </p:nvSpPr>
            <p:spPr bwMode="ltGray">
              <a:xfrm>
                <a:off x="0" y="2642"/>
                <a:ext cx="5760" cy="96"/>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pPr>
                  <a:defRPr/>
                </a:pPr>
                <a:endParaRPr lang="tr-TR">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pPr>
                <a:defRPr/>
              </a:pPr>
              <a:endParaRPr lang="tr-TR">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571750" y="-24"/>
            <a:ext cx="6572250" cy="706419"/>
          </a:xfrm>
        </p:spPr>
        <p:txBody>
          <a:bodyPr/>
          <a:lstStyle>
            <a:lvl1pPr>
              <a:defRPr sz="2400"/>
            </a:lvl1pPr>
          </a:lstStyle>
          <a:p>
            <a:r>
              <a:rPr lang="tr-TR" dirty="0" smtClean="0"/>
              <a:t>Asıl başlık stili için tıklatın</a:t>
            </a:r>
            <a:endParaRPr lang="tr-TR" dirty="0"/>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4" name="4 Veri Yer Tutucusu"/>
          <p:cNvSpPr>
            <a:spLocks noGrp="1"/>
          </p:cNvSpPr>
          <p:nvPr>
            <p:ph type="dt" sz="half" idx="10"/>
          </p:nvPr>
        </p:nvSpPr>
        <p:spPr>
          <a:xfrm>
            <a:off x="6248400" y="0"/>
            <a:ext cx="2667000" cy="228600"/>
          </a:xfrm>
        </p:spPr>
        <p:txBody>
          <a:bodyPr/>
          <a:lstStyle>
            <a:lvl1pPr>
              <a:defRPr smtClean="0"/>
            </a:lvl1pPr>
          </a:lstStyle>
          <a:p>
            <a:pPr>
              <a:defRPr/>
            </a:pPr>
            <a:fld id="{75103DD2-708E-4A3B-90AA-CF77D6F2D682}" type="datetime1">
              <a:rPr lang="tr-TR" smtClean="0"/>
              <a:pPr>
                <a:defRPr/>
              </a:pPr>
              <a:t>11.11.2014</a:t>
            </a:fld>
            <a:endParaRPr lang="en-US"/>
          </a:p>
        </p:txBody>
      </p:sp>
      <p:sp>
        <p:nvSpPr>
          <p:cNvPr id="5" name="12 Slayt Numarası Yer Tutucusu"/>
          <p:cNvSpPr>
            <a:spLocks noGrp="1"/>
          </p:cNvSpPr>
          <p:nvPr>
            <p:ph type="sldNum" sz="quarter" idx="11"/>
          </p:nvPr>
        </p:nvSpPr>
        <p:spPr>
          <a:xfrm>
            <a:off x="7956550" y="6492875"/>
            <a:ext cx="830263" cy="365125"/>
          </a:xfrm>
        </p:spPr>
        <p:txBody>
          <a:bodyPr/>
          <a:lstStyle>
            <a:lvl1pPr algn="r">
              <a:defRPr sz="1200" b="1">
                <a:solidFill>
                  <a:schemeClr val="tx1"/>
                </a:solidFill>
              </a:defRPr>
            </a:lvl1pPr>
          </a:lstStyle>
          <a:p>
            <a:pPr>
              <a:defRPr/>
            </a:pPr>
            <a:fld id="{7D0608E8-7EDC-4C37-B712-2DB6AA67CF56}"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tr-TR">
              <a:latin typeface="Arial" pitchFamily="34" charset="0"/>
              <a:cs typeface="+mn-cs"/>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pPr>
                <a:defRPr/>
              </a:pPr>
              <a:endParaRPr lang="tr-TR">
                <a:latin typeface="Arial" pitchFamily="34" charset="0"/>
                <a:cs typeface="+mn-cs"/>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5"/>
              <a:chOff x="0" y="2650"/>
              <a:chExt cx="5760" cy="1670"/>
            </a:xfrm>
          </p:grpSpPr>
          <p:sp>
            <p:nvSpPr>
              <p:cNvPr id="15" name="Rectangle 96"/>
              <p:cNvSpPr>
                <a:spLocks noChangeArrowheads="1"/>
              </p:cNvSpPr>
              <p:nvPr userDrawn="1"/>
            </p:nvSpPr>
            <p:spPr bwMode="ltGray">
              <a:xfrm>
                <a:off x="0" y="2650"/>
                <a:ext cx="5760" cy="1670"/>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sp>
            <p:nvSpPr>
              <p:cNvPr id="16" name="Rectangle 97"/>
              <p:cNvSpPr>
                <a:spLocks noChangeArrowheads="1"/>
              </p:cNvSpPr>
              <p:nvPr userDrawn="1"/>
            </p:nvSpPr>
            <p:spPr bwMode="ltGray">
              <a:xfrm>
                <a:off x="0" y="2650"/>
                <a:ext cx="5760" cy="95"/>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pPr>
                  <a:defRPr/>
                </a:pPr>
                <a:endParaRPr lang="tr-TR">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pPr>
                <a:defRPr/>
              </a:pPr>
              <a:endParaRPr lang="tr-TR">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grpSp>
      <p:pic>
        <p:nvPicPr>
          <p:cNvPr id="23" name="31 Resim" descr="q1.png"/>
          <p:cNvPicPr>
            <a:picLocks noChangeAspect="1"/>
          </p:cNvPicPr>
          <p:nvPr userDrawn="1"/>
        </p:nvPicPr>
        <p:blipFill>
          <a:blip r:embed="rId2" cstate="print"/>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spTree>
      <p:nvGrpSpPr>
        <p:cNvPr id="1" name=""/>
        <p:cNvGrpSpPr/>
        <p:nvPr/>
      </p:nvGrpSpPr>
      <p:grpSpPr>
        <a:xfrm>
          <a:off x="0" y="0"/>
          <a:ext cx="0" cy="0"/>
          <a:chOff x="0" y="0"/>
          <a:chExt cx="0" cy="0"/>
        </a:xfrm>
      </p:grpSpPr>
      <p:sp>
        <p:nvSpPr>
          <p:cNvPr id="4" name="Freeform 107"/>
          <p:cNvSpPr>
            <a:spLocks/>
          </p:cNvSpPr>
          <p:nvPr/>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nvGrpSpPr>
          <p:cNvPr id="5" name="Group 89"/>
          <p:cNvGrpSpPr>
            <a:grpSpLocks/>
          </p:cNvGrpSpPr>
          <p:nvPr/>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nvGrpSpPr>
          <p:cNvPr id="10" name="Group 94"/>
          <p:cNvGrpSpPr>
            <a:grpSpLocks/>
          </p:cNvGrpSpPr>
          <p:nvPr/>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9"/>
              <a:chOff x="0" y="2646"/>
              <a:chExt cx="5760" cy="1674"/>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grpSp>
        <p:nvGrpSpPr>
          <p:cNvPr id="17" name="Group 101"/>
          <p:cNvGrpSpPr>
            <a:grpSpLocks/>
          </p:cNvGrpSpPr>
          <p:nvPr/>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1" name="Freeform 105"/>
            <p:cNvSpPr>
              <a:spLocks/>
            </p:cNvSpPr>
            <p:nvPr/>
          </p:nvSpPr>
          <p:spPr bwMode="white">
            <a:xfrm>
              <a:off x="5520" y="3978"/>
              <a:ext cx="240" cy="348"/>
            </a:xfrm>
            <a:custGeom>
              <a:avLst/>
              <a:gdLst>
                <a:gd name="T0" fmla="*/ 166 w 246"/>
                <a:gd name="T1" fmla="*/ 0 h 348"/>
                <a:gd name="T2" fmla="*/ 110 w 246"/>
                <a:gd name="T3" fmla="*/ 196 h 348"/>
                <a:gd name="T4" fmla="*/ 56 w 246"/>
                <a:gd name="T5" fmla="*/ 282 h 348"/>
                <a:gd name="T6" fmla="*/ 0 w 246"/>
                <a:gd name="T7" fmla="*/ 342 h 348"/>
                <a:gd name="T8" fmla="*/ 16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pic>
        <p:nvPicPr>
          <p:cNvPr id="23" name="32 Resim" descr="q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24304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1" descr="image00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92275" y="1963738"/>
            <a:ext cx="554355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9454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spTree>
      <p:nvGrpSpPr>
        <p:cNvPr id="1" name=""/>
        <p:cNvGrpSpPr/>
        <p:nvPr/>
      </p:nvGrpSpPr>
      <p:grpSpPr>
        <a:xfrm>
          <a:off x="0" y="0"/>
          <a:ext cx="0" cy="0"/>
          <a:chOff x="0" y="0"/>
          <a:chExt cx="0" cy="0"/>
        </a:xfrm>
      </p:grpSpPr>
      <p:grpSp>
        <p:nvGrpSpPr>
          <p:cNvPr id="5" name="Group 89"/>
          <p:cNvGrpSpPr>
            <a:grpSpLocks/>
          </p:cNvGrpSpPr>
          <p:nvPr/>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6"/>
              <a:chOff x="0" y="2642"/>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nvGrpSpPr>
          <p:cNvPr id="10" name="Group 101"/>
          <p:cNvGrpSpPr>
            <a:grpSpLocks/>
          </p:cNvGrpSpPr>
          <p:nvPr/>
        </p:nvGrpSpPr>
        <p:grpSpPr bwMode="auto">
          <a:xfrm>
            <a:off x="0" y="0"/>
            <a:ext cx="9144000" cy="6867525"/>
            <a:chOff x="0" y="0"/>
            <a:chExt cx="5760" cy="4326"/>
          </a:xfrm>
        </p:grpSpPr>
        <p:sp>
          <p:nvSpPr>
            <p:cNvPr id="11"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2" name="Freeform 103"/>
            <p:cNvSpPr>
              <a:spLocks/>
            </p:cNvSpPr>
            <p:nvPr/>
          </p:nvSpPr>
          <p:spPr bwMode="white">
            <a:xfrm>
              <a:off x="3"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3"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4" name="Freeform 105"/>
            <p:cNvSpPr>
              <a:spLocks/>
            </p:cNvSpPr>
            <p:nvPr/>
          </p:nvSpPr>
          <p:spPr bwMode="white">
            <a:xfrm>
              <a:off x="5520" y="3978"/>
              <a:ext cx="240" cy="348"/>
            </a:xfrm>
            <a:custGeom>
              <a:avLst/>
              <a:gdLst>
                <a:gd name="T0" fmla="*/ 166 w 246"/>
                <a:gd name="T1" fmla="*/ 0 h 348"/>
                <a:gd name="T2" fmla="*/ 110 w 246"/>
                <a:gd name="T3" fmla="*/ 196 h 348"/>
                <a:gd name="T4" fmla="*/ 56 w 246"/>
                <a:gd name="T5" fmla="*/ 282 h 348"/>
                <a:gd name="T6" fmla="*/ 0 w 246"/>
                <a:gd name="T7" fmla="*/ 342 h 348"/>
                <a:gd name="T8" fmla="*/ 16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5" name="Freeform 106"/>
            <p:cNvSpPr>
              <a:spLocks/>
            </p:cNvSpPr>
            <p:nvPr/>
          </p:nvSpPr>
          <p:spPr bwMode="white">
            <a:xfrm rot="5400000">
              <a:off x="5472"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pic>
        <p:nvPicPr>
          <p:cNvPr id="16" name="30 Resim" descr="q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38"/>
            <a:ext cx="24304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407856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p:nvSpPr>
        <p:spPr>
          <a:xfrm>
            <a:off x="357188" y="6492875"/>
            <a:ext cx="1357312" cy="365125"/>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11 Kasım 2014</a:t>
            </a:fld>
            <a:endParaRPr lang="tr-TR">
              <a:solidFill>
                <a:srgbClr val="046CA6"/>
              </a:solidFill>
            </a:endParaRPr>
          </a:p>
        </p:txBody>
      </p:sp>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a:solidFill>
                  <a:schemeClr val="tx1"/>
                </a:solidFill>
              </a:defRPr>
            </a:lvl1pPr>
            <a:lvl2pPr>
              <a:buFont typeface="Wingdings" pitchFamily="2" charset="2"/>
              <a:buChar char="§"/>
              <a:defRPr>
                <a:solidFill>
                  <a:schemeClr val="tx1"/>
                </a:solidFill>
              </a:defRPr>
            </a:lvl2pPr>
            <a:lvl3pPr>
              <a:buFont typeface="Arial" pitchFamily="34" charset="0"/>
              <a:buChar char="•"/>
              <a:defRPr>
                <a:solidFill>
                  <a:schemeClr val="tx1"/>
                </a:solidFill>
              </a:defRPr>
            </a:lvl3pPr>
            <a:lvl4pPr>
              <a:buFont typeface="Calibri" pitchFamily="34" charset="0"/>
              <a:buChar char="−"/>
              <a:defRPr>
                <a:solidFill>
                  <a:schemeClr val="tx1"/>
                </a:solidFill>
              </a:defRPr>
            </a:lvl4pPr>
            <a:lvl5pPr>
              <a:buFont typeface="Calibri" pitchFamily="34" charset="0"/>
              <a:buChar char="»"/>
              <a:defRPr>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4 Veri Yer Tutucusu"/>
          <p:cNvSpPr>
            <a:spLocks noGrp="1"/>
          </p:cNvSpPr>
          <p:nvPr>
            <p:ph type="dt" sz="half" idx="10"/>
          </p:nvPr>
        </p:nvSpPr>
        <p:spPr>
          <a:xfrm>
            <a:off x="6248400" y="0"/>
            <a:ext cx="2667000" cy="228600"/>
          </a:xfrm>
        </p:spPr>
        <p:txBody>
          <a:bodyPr/>
          <a:lstStyle>
            <a:lvl1pPr>
              <a:defRPr/>
            </a:lvl1pPr>
          </a:lstStyle>
          <a:p>
            <a:pPr>
              <a:defRPr/>
            </a:pPr>
            <a:fld id="{6B133BB5-3CF2-49C2-84EE-E67CA6D363CA}" type="datetime1">
              <a:rPr lang="tr-TR" smtClean="0"/>
              <a:pPr>
                <a:defRPr/>
              </a:pPr>
              <a:t>11.11.2014</a:t>
            </a:fld>
            <a:endParaRPr lang="en-US"/>
          </a:p>
        </p:txBody>
      </p:sp>
      <p:sp>
        <p:nvSpPr>
          <p:cNvPr id="6" name="11 Altbilgi Yer Tutucusu"/>
          <p:cNvSpPr>
            <a:spLocks noGrp="1"/>
          </p:cNvSpPr>
          <p:nvPr>
            <p:ph type="ftr" sz="quarter" idx="11"/>
          </p:nvPr>
        </p:nvSpPr>
        <p:spPr/>
        <p:txBody>
          <a:bodyPr/>
          <a:lstStyle>
            <a:lvl1pPr algn="ctr">
              <a:defRPr sz="1200" b="1">
                <a:solidFill>
                  <a:srgbClr val="046CA6"/>
                </a:solidFill>
              </a:defRPr>
            </a:lvl1pPr>
          </a:lstStyle>
          <a:p>
            <a:pPr>
              <a:defRPr/>
            </a:pPr>
            <a:endParaRPr lang="tr-TR"/>
          </a:p>
        </p:txBody>
      </p:sp>
      <p:sp>
        <p:nvSpPr>
          <p:cNvPr id="7" name="12 Slayt Numarası Yer Tutucusu"/>
          <p:cNvSpPr>
            <a:spLocks noGrp="1"/>
          </p:cNvSpPr>
          <p:nvPr>
            <p:ph type="sldNum" sz="quarter" idx="12"/>
          </p:nvPr>
        </p:nvSpPr>
        <p:spPr/>
        <p:txBody>
          <a:bodyPr/>
          <a:lstStyle>
            <a:lvl1pPr algn="r">
              <a:defRPr sz="1200" b="1">
                <a:solidFill>
                  <a:srgbClr val="046CA6"/>
                </a:solidFill>
              </a:defRPr>
            </a:lvl1pPr>
          </a:lstStyle>
          <a:p>
            <a:pPr>
              <a:defRPr/>
            </a:pPr>
            <a:fld id="{410AF52A-54D3-4D3D-88AB-EC46EDD58474}" type="slidenum">
              <a:rPr lang="tr-TR"/>
              <a:pPr>
                <a:defRPr/>
              </a:pPr>
              <a:t>‹#›</a:t>
            </a:fld>
            <a:endParaRPr lang="tr-TR"/>
          </a:p>
        </p:txBody>
      </p:sp>
    </p:spTree>
    <p:extLst>
      <p:ext uri="{BB962C8B-B14F-4D97-AF65-F5344CB8AC3E}">
        <p14:creationId xmlns:p14="http://schemas.microsoft.com/office/powerpoint/2010/main" val="73586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spTree>
      <p:nvGrpSpPr>
        <p:cNvPr id="1" name=""/>
        <p:cNvGrpSpPr/>
        <p:nvPr/>
      </p:nvGrpSpPr>
      <p:grpSpPr>
        <a:xfrm>
          <a:off x="0" y="0"/>
          <a:ext cx="0" cy="0"/>
          <a:chOff x="0" y="0"/>
          <a:chExt cx="0" cy="0"/>
        </a:xfrm>
      </p:grpSpPr>
      <p:sp>
        <p:nvSpPr>
          <p:cNvPr id="4" name="Freeform 107"/>
          <p:cNvSpPr>
            <a:spLocks/>
          </p:cNvSpPr>
          <p:nvPr/>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nvGrpSpPr>
          <p:cNvPr id="5" name="Group 89"/>
          <p:cNvGrpSpPr>
            <a:grpSpLocks/>
          </p:cNvGrpSpPr>
          <p:nvPr/>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nvGrpSpPr>
          <p:cNvPr id="10" name="Group 94"/>
          <p:cNvGrpSpPr>
            <a:grpSpLocks/>
          </p:cNvGrpSpPr>
          <p:nvPr/>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9"/>
              <a:chOff x="0" y="2646"/>
              <a:chExt cx="5760" cy="1674"/>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grpSp>
        <p:nvGrpSpPr>
          <p:cNvPr id="17" name="Group 101"/>
          <p:cNvGrpSpPr>
            <a:grpSpLocks/>
          </p:cNvGrpSpPr>
          <p:nvPr/>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1" name="Freeform 105"/>
            <p:cNvSpPr>
              <a:spLocks/>
            </p:cNvSpPr>
            <p:nvPr/>
          </p:nvSpPr>
          <p:spPr bwMode="white">
            <a:xfrm>
              <a:off x="5520" y="3978"/>
              <a:ext cx="240" cy="348"/>
            </a:xfrm>
            <a:custGeom>
              <a:avLst/>
              <a:gdLst>
                <a:gd name="T0" fmla="*/ 166 w 246"/>
                <a:gd name="T1" fmla="*/ 0 h 348"/>
                <a:gd name="T2" fmla="*/ 110 w 246"/>
                <a:gd name="T3" fmla="*/ 196 h 348"/>
                <a:gd name="T4" fmla="*/ 56 w 246"/>
                <a:gd name="T5" fmla="*/ 282 h 348"/>
                <a:gd name="T6" fmla="*/ 0 w 246"/>
                <a:gd name="T7" fmla="*/ 342 h 348"/>
                <a:gd name="T8" fmla="*/ 16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pic>
        <p:nvPicPr>
          <p:cNvPr id="23" name="31 Resim" descr="q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24304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txBox="1">
            <a:spLocks noChangeArrowheads="1"/>
          </p:cNvSpPr>
          <p:nvPr/>
        </p:nvSpPr>
        <p:spPr bwMode="white">
          <a:xfrm>
            <a:off x="2286000" y="2643188"/>
            <a:ext cx="4857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6pPr>
            <a:lvl7pPr marL="29718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7pPr>
            <a:lvl8pPr marL="34290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8pPr>
            <a:lvl9pPr marL="3886200" indent="-228600" algn="ctr" eaLnBrk="0" fontAlgn="base" hangingPunct="0">
              <a:lnSpc>
                <a:spcPct val="140000"/>
              </a:lnSpc>
              <a:spcBef>
                <a:spcPct val="20000"/>
              </a:spcBef>
              <a:spcAft>
                <a:spcPct val="0"/>
              </a:spcAft>
              <a:buClr>
                <a:schemeClr val="tx1"/>
              </a:buClr>
              <a:buSzPct val="105000"/>
              <a:buFont typeface="Wingdings" pitchFamily="2" charset="2"/>
              <a:defRPr sz="4400" b="1">
                <a:solidFill>
                  <a:schemeClr val="accent2"/>
                </a:solidFill>
                <a:latin typeface="Arial" charset="0"/>
              </a:defRPr>
            </a:lvl9pPr>
          </a:lstStyle>
          <a:p>
            <a:pPr algn="ctr" eaLnBrk="1" hangingPunct="1">
              <a:defRPr/>
            </a:pPr>
            <a:r>
              <a:rPr lang="tr-TR" sz="4000" dirty="0" smtClean="0">
                <a:solidFill>
                  <a:srgbClr val="046CA6"/>
                </a:solidFill>
                <a:latin typeface="Calibri" pitchFamily="34" charset="0"/>
              </a:rPr>
              <a:t>Teşekkür Ederim.</a:t>
            </a:r>
            <a:endParaRPr lang="en-US" sz="4000" dirty="0" smtClean="0">
              <a:solidFill>
                <a:srgbClr val="046CA6"/>
              </a:solidFill>
              <a:latin typeface="Calibri" pitchFamily="34"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154533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spTree>
      <p:nvGrpSpPr>
        <p:cNvPr id="1" name=""/>
        <p:cNvGrpSpPr/>
        <p:nvPr/>
      </p:nvGrpSpPr>
      <p:grpSpPr>
        <a:xfrm>
          <a:off x="0" y="0"/>
          <a:ext cx="0" cy="0"/>
          <a:chOff x="0" y="0"/>
          <a:chExt cx="0" cy="0"/>
        </a:xfrm>
      </p:grpSpPr>
      <p:sp>
        <p:nvSpPr>
          <p:cNvPr id="4" name="Freeform 107"/>
          <p:cNvSpPr>
            <a:spLocks/>
          </p:cNvSpPr>
          <p:nvPr/>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nvGrpSpPr>
          <p:cNvPr id="5" name="Group 89"/>
          <p:cNvGrpSpPr>
            <a:grpSpLocks/>
          </p:cNvGrpSpPr>
          <p:nvPr/>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nvGrpSpPr>
          <p:cNvPr id="10" name="Group 94"/>
          <p:cNvGrpSpPr>
            <a:grpSpLocks/>
          </p:cNvGrpSpPr>
          <p:nvPr/>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9"/>
              <a:chOff x="0" y="2646"/>
              <a:chExt cx="5760" cy="1674"/>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grpSp>
      <p:grpSp>
        <p:nvGrpSpPr>
          <p:cNvPr id="17" name="Group 101"/>
          <p:cNvGrpSpPr>
            <a:grpSpLocks/>
          </p:cNvGrpSpPr>
          <p:nvPr/>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smtClean="0">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1" name="Freeform 105"/>
            <p:cNvSpPr>
              <a:spLocks/>
            </p:cNvSpPr>
            <p:nvPr/>
          </p:nvSpPr>
          <p:spPr bwMode="white">
            <a:xfrm>
              <a:off x="5520" y="3978"/>
              <a:ext cx="240" cy="348"/>
            </a:xfrm>
            <a:custGeom>
              <a:avLst/>
              <a:gdLst>
                <a:gd name="T0" fmla="*/ 166 w 246"/>
                <a:gd name="T1" fmla="*/ 0 h 348"/>
                <a:gd name="T2" fmla="*/ 110 w 246"/>
                <a:gd name="T3" fmla="*/ 196 h 348"/>
                <a:gd name="T4" fmla="*/ 56 w 246"/>
                <a:gd name="T5" fmla="*/ 282 h 348"/>
                <a:gd name="T6" fmla="*/ 0 w 246"/>
                <a:gd name="T7" fmla="*/ 342 h 348"/>
                <a:gd name="T8" fmla="*/ 16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grpSp>
      <p:pic>
        <p:nvPicPr>
          <p:cNvPr id="23" name="32 Resim" descr="q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24304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1" descr="image00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92275" y="1963738"/>
            <a:ext cx="554355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129718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6" cstate="print"/>
          <a:srcRect/>
          <a:stretch>
            <a:fillRect/>
          </a:stretch>
        </p:blipFill>
        <p:spPr bwMode="auto">
          <a:xfrm>
            <a:off x="0" y="0"/>
            <a:ext cx="9144000" cy="731838"/>
          </a:xfrm>
          <a:prstGeom prst="rect">
            <a:avLst/>
          </a:prstGeom>
          <a:noFill/>
          <a:ln w="9525">
            <a:noFill/>
            <a:miter lim="800000"/>
            <a:headEnd/>
            <a:tailEnd/>
          </a:ln>
        </p:spPr>
      </p:pic>
      <p:sp>
        <p:nvSpPr>
          <p:cNvPr id="1027"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1028" name="Rectangle 2"/>
          <p:cNvSpPr>
            <a:spLocks noGrp="1" noChangeArrowheads="1"/>
          </p:cNvSpPr>
          <p:nvPr>
            <p:ph type="title"/>
          </p:nvPr>
        </p:nvSpPr>
        <p:spPr bwMode="white">
          <a:xfrm>
            <a:off x="2571750" y="79375"/>
            <a:ext cx="65722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9" name="Line 92"/>
          <p:cNvSpPr>
            <a:spLocks noChangeShapeType="1"/>
          </p:cNvSpPr>
          <p:nvPr/>
        </p:nvSpPr>
        <p:spPr bwMode="auto">
          <a:xfrm>
            <a:off x="425450" y="6524625"/>
            <a:ext cx="8353425" cy="0"/>
          </a:xfrm>
          <a:prstGeom prst="line">
            <a:avLst/>
          </a:prstGeom>
          <a:noFill/>
          <a:ln w="9525">
            <a:solidFill>
              <a:schemeClr val="tx1"/>
            </a:solidFill>
            <a:round/>
            <a:headEnd/>
            <a:tailEnd/>
          </a:ln>
        </p:spPr>
        <p:txBody>
          <a:bodyPr/>
          <a:lstStyle/>
          <a:p>
            <a:pPr>
              <a:defRPr/>
            </a:pPr>
            <a:endParaRPr lang="tr-TR">
              <a:latin typeface="Arial" pitchFamily="34" charset="0"/>
              <a:cs typeface="+mn-cs"/>
            </a:endParaRPr>
          </a:p>
        </p:txBody>
      </p:sp>
      <p:sp>
        <p:nvSpPr>
          <p:cNvPr id="10" name="9 Veri Yer Tutucusu"/>
          <p:cNvSpPr>
            <a:spLocks noGrp="1"/>
          </p:cNvSpPr>
          <p:nvPr>
            <p:ph type="dt" sz="half" idx="2"/>
          </p:nvPr>
        </p:nvSpPr>
        <p:spPr>
          <a:xfrm>
            <a:off x="357188" y="6492875"/>
            <a:ext cx="1357312" cy="365125"/>
          </a:xfrm>
          <a:prstGeom prst="rect">
            <a:avLst/>
          </a:prstGeom>
        </p:spPr>
        <p:txBody>
          <a:bodyPr vert="horz" lIns="91440" tIns="45720" rIns="91440" bIns="45720" rtlCol="0" anchor="ctr"/>
          <a:lstStyle>
            <a:lvl1pPr algn="l">
              <a:defRPr sz="1200" b="1" smtClean="0">
                <a:solidFill>
                  <a:schemeClr val="tx1"/>
                </a:solidFill>
                <a:latin typeface="Arial" charset="0"/>
                <a:cs typeface="+mn-cs"/>
              </a:defRPr>
            </a:lvl1pPr>
          </a:lstStyle>
          <a:p>
            <a:pPr>
              <a:defRPr/>
            </a:pPr>
            <a:fld id="{DED53C76-C727-4046-AF79-00E7802200E7}" type="datetime1">
              <a:rPr lang="tr-TR" smtClean="0"/>
              <a:pPr>
                <a:defRPr/>
              </a:pPr>
              <a:t>11.11.2014</a:t>
            </a:fld>
            <a:endParaRPr lang="tr-T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a:solidFill>
                  <a:schemeClr val="tx1"/>
                </a:solidFill>
                <a:latin typeface="Arial" charset="0"/>
                <a:cs typeface="+mn-cs"/>
              </a:defRPr>
            </a:lvl1pPr>
          </a:lstStyle>
          <a:p>
            <a:pPr>
              <a:defRPr/>
            </a:pPr>
            <a:endParaRPr lang="tr-TR"/>
          </a:p>
        </p:txBody>
      </p:sp>
      <p:sp>
        <p:nvSpPr>
          <p:cNvPr id="13" name="12 Slayt Numarası Yer Tutucusu"/>
          <p:cNvSpPr>
            <a:spLocks noGrp="1"/>
          </p:cNvSpPr>
          <p:nvPr>
            <p:ph type="sldNum" sz="quarter" idx="4"/>
          </p:nvPr>
        </p:nvSpPr>
        <p:spPr>
          <a:xfrm>
            <a:off x="8143875" y="6492875"/>
            <a:ext cx="820738" cy="365125"/>
          </a:xfrm>
          <a:prstGeom prst="rect">
            <a:avLst/>
          </a:prstGeom>
        </p:spPr>
        <p:txBody>
          <a:bodyPr vert="horz" lIns="91440" tIns="45720" rIns="91440" bIns="45720" rtlCol="0" anchor="ctr"/>
          <a:lstStyle>
            <a:lvl1pPr algn="r">
              <a:defRPr sz="1200" b="1">
                <a:solidFill>
                  <a:schemeClr val="tx1"/>
                </a:solidFill>
                <a:latin typeface="Arial" charset="0"/>
                <a:cs typeface="+mn-cs"/>
              </a:defRPr>
            </a:lvl1pPr>
          </a:lstStyle>
          <a:p>
            <a:pPr>
              <a:defRPr/>
            </a:pPr>
            <a:fld id="{1287B9A1-38DD-47B5-87E9-910C3F5D27D8}" type="slidenum">
              <a:rPr lang="tr-TR"/>
              <a:pPr>
                <a:defRPr/>
              </a:pPr>
              <a:t>‹#›</a:t>
            </a:fld>
            <a:r>
              <a:rPr lang="tr-TR" dirty="0"/>
              <a:t> / 20</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10 Resim" descr="v2_u.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052" name="Rectangle 2"/>
          <p:cNvSpPr>
            <a:spLocks noGrp="1" noChangeArrowheads="1"/>
          </p:cNvSpPr>
          <p:nvPr>
            <p:ph type="title"/>
          </p:nvPr>
        </p:nvSpPr>
        <p:spPr bwMode="white">
          <a:xfrm>
            <a:off x="2571750" y="79375"/>
            <a:ext cx="65722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2053" name="Line 92"/>
          <p:cNvSpPr>
            <a:spLocks noChangeShapeType="1"/>
          </p:cNvSpPr>
          <p:nvPr/>
        </p:nvSpPr>
        <p:spPr bwMode="auto">
          <a:xfrm>
            <a:off x="425450" y="6524625"/>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sz="1600" smtClean="0">
              <a:solidFill>
                <a:srgbClr val="046CA6"/>
              </a:solidFill>
            </a:endParaRPr>
          </a:p>
        </p:txBody>
      </p:sp>
      <p:sp>
        <p:nvSpPr>
          <p:cNvPr id="10" name="9 Veri Yer Tutucusu"/>
          <p:cNvSpPr>
            <a:spLocks noGrp="1"/>
          </p:cNvSpPr>
          <p:nvPr>
            <p:ph type="dt" sz="half" idx="2"/>
          </p:nvPr>
        </p:nvSpPr>
        <p:spPr>
          <a:xfrm>
            <a:off x="357188" y="6492875"/>
            <a:ext cx="1357312" cy="365125"/>
          </a:xfrm>
          <a:prstGeom prst="rect">
            <a:avLst/>
          </a:prstGeom>
        </p:spPr>
        <p:txBody>
          <a:bodyPr vert="horz" lIns="91440" tIns="45720" rIns="91440" bIns="45720" rtlCol="0" anchor="ctr"/>
          <a:lstStyle>
            <a:lvl1pPr algn="l">
              <a:lnSpc>
                <a:spcPct val="100000"/>
              </a:lnSpc>
              <a:spcBef>
                <a:spcPct val="0"/>
              </a:spcBef>
              <a:buClrTx/>
              <a:buSzTx/>
              <a:buFontTx/>
              <a:buNone/>
              <a:defRPr sz="1200" b="1">
                <a:solidFill>
                  <a:srgbClr val="046CA6"/>
                </a:solidFill>
                <a:latin typeface="Arial" charset="0"/>
              </a:defRPr>
            </a:lvl1pPr>
          </a:lstStyle>
          <a:p>
            <a:pPr>
              <a:defRPr/>
            </a:pPr>
            <a:fld id="{C818C68E-E27B-4110-B8CB-0936D7773596}" type="datetime1">
              <a:rPr lang="tr-TR" smtClean="0"/>
              <a:pPr>
                <a:defRPr/>
              </a:pPr>
              <a:t>11.11.2014</a:t>
            </a:fld>
            <a:endParaRPr lang="tr-T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lnSpc>
                <a:spcPct val="100000"/>
              </a:lnSpc>
              <a:spcBef>
                <a:spcPct val="0"/>
              </a:spcBef>
              <a:buClrTx/>
              <a:buSzTx/>
              <a:buFontTx/>
              <a:buNone/>
              <a:defRPr sz="1200" b="1">
                <a:solidFill>
                  <a:srgbClr val="046CA6"/>
                </a:solidFill>
                <a:latin typeface="Arial" charset="0"/>
              </a:defRPr>
            </a:lvl1pPr>
          </a:lstStyle>
          <a:p>
            <a:pPr>
              <a:defRPr/>
            </a:pPr>
            <a:endParaRPr lang="tr-TR"/>
          </a:p>
        </p:txBody>
      </p:sp>
      <p:sp>
        <p:nvSpPr>
          <p:cNvPr id="13" name="12 Slayt Numarası Yer Tutucusu"/>
          <p:cNvSpPr>
            <a:spLocks noGrp="1"/>
          </p:cNvSpPr>
          <p:nvPr>
            <p:ph type="sldNum" sz="quarter" idx="4"/>
          </p:nvPr>
        </p:nvSpPr>
        <p:spPr>
          <a:xfrm>
            <a:off x="8143875" y="6492875"/>
            <a:ext cx="642938" cy="365125"/>
          </a:xfrm>
          <a:prstGeom prst="rect">
            <a:avLst/>
          </a:prstGeom>
        </p:spPr>
        <p:txBody>
          <a:bodyPr vert="horz" lIns="91440" tIns="45720" rIns="91440" bIns="45720" rtlCol="0" anchor="ctr"/>
          <a:lstStyle>
            <a:lvl1pPr algn="r">
              <a:lnSpc>
                <a:spcPct val="100000"/>
              </a:lnSpc>
              <a:spcBef>
                <a:spcPct val="0"/>
              </a:spcBef>
              <a:buClrTx/>
              <a:buSzTx/>
              <a:buFontTx/>
              <a:buNone/>
              <a:defRPr sz="1200" b="1">
                <a:solidFill>
                  <a:srgbClr val="046CA6"/>
                </a:solidFill>
                <a:latin typeface="Arial" charset="0"/>
              </a:defRPr>
            </a:lvl1pPr>
          </a:lstStyle>
          <a:p>
            <a:pPr>
              <a:defRPr/>
            </a:pPr>
            <a:fld id="{273D9EC8-F0FD-4B34-8417-E0A0111040C6}" type="slidenum">
              <a:rPr lang="tr-TR"/>
              <a:pPr>
                <a:defRPr/>
              </a:pPr>
              <a:t>‹#›</a:t>
            </a:fld>
            <a:endParaRPr lang="tr-TR"/>
          </a:p>
        </p:txBody>
      </p:sp>
    </p:spTree>
    <p:extLst>
      <p:ext uri="{BB962C8B-B14F-4D97-AF65-F5344CB8AC3E}">
        <p14:creationId xmlns:p14="http://schemas.microsoft.com/office/powerpoint/2010/main" val="154144713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10 Resim" descr="v2_u.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smtClean="0">
              <a:solidFill>
                <a:srgbClr val="046CA6"/>
              </a:solidFill>
            </a:endParaRPr>
          </a:p>
        </p:txBody>
      </p:sp>
      <p:sp>
        <p:nvSpPr>
          <p:cNvPr id="2052" name="Rectangle 2"/>
          <p:cNvSpPr>
            <a:spLocks noGrp="1" noChangeArrowheads="1"/>
          </p:cNvSpPr>
          <p:nvPr>
            <p:ph type="title"/>
          </p:nvPr>
        </p:nvSpPr>
        <p:spPr bwMode="white">
          <a:xfrm>
            <a:off x="2571750" y="79375"/>
            <a:ext cx="65722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2053" name="Line 92"/>
          <p:cNvSpPr>
            <a:spLocks noChangeShapeType="1"/>
          </p:cNvSpPr>
          <p:nvPr/>
        </p:nvSpPr>
        <p:spPr bwMode="auto">
          <a:xfrm>
            <a:off x="425450" y="6524625"/>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sz="1600" smtClean="0">
              <a:solidFill>
                <a:srgbClr val="046CA6"/>
              </a:solidFill>
            </a:endParaRPr>
          </a:p>
        </p:txBody>
      </p:sp>
      <p:sp>
        <p:nvSpPr>
          <p:cNvPr id="10" name="9 Veri Yer Tutucusu"/>
          <p:cNvSpPr>
            <a:spLocks noGrp="1"/>
          </p:cNvSpPr>
          <p:nvPr>
            <p:ph type="dt" sz="half" idx="2"/>
          </p:nvPr>
        </p:nvSpPr>
        <p:spPr>
          <a:xfrm>
            <a:off x="357188" y="6492875"/>
            <a:ext cx="1357312" cy="365125"/>
          </a:xfrm>
          <a:prstGeom prst="rect">
            <a:avLst/>
          </a:prstGeom>
        </p:spPr>
        <p:txBody>
          <a:bodyPr vert="horz" lIns="91440" tIns="45720" rIns="91440" bIns="45720" rtlCol="0" anchor="ctr"/>
          <a:lstStyle>
            <a:lvl1pPr algn="l">
              <a:lnSpc>
                <a:spcPct val="100000"/>
              </a:lnSpc>
              <a:spcBef>
                <a:spcPct val="0"/>
              </a:spcBef>
              <a:buClrTx/>
              <a:buSzTx/>
              <a:buFontTx/>
              <a:buNone/>
              <a:defRPr sz="1200" b="1">
                <a:solidFill>
                  <a:srgbClr val="046CA6"/>
                </a:solidFill>
                <a:latin typeface="Arial" charset="0"/>
              </a:defRPr>
            </a:lvl1pPr>
          </a:lstStyle>
          <a:p>
            <a:pPr>
              <a:defRPr/>
            </a:pPr>
            <a:fld id="{E43DA565-FA9A-4A33-A086-580D94A5D76E}" type="datetime1">
              <a:rPr lang="tr-TR" smtClean="0"/>
              <a:pPr>
                <a:defRPr/>
              </a:pPr>
              <a:t>11.11.2014</a:t>
            </a:fld>
            <a:endParaRPr lang="tr-T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lnSpc>
                <a:spcPct val="100000"/>
              </a:lnSpc>
              <a:spcBef>
                <a:spcPct val="0"/>
              </a:spcBef>
              <a:buClrTx/>
              <a:buSzTx/>
              <a:buFontTx/>
              <a:buNone/>
              <a:defRPr sz="1200" b="1">
                <a:solidFill>
                  <a:srgbClr val="046CA6"/>
                </a:solidFill>
                <a:latin typeface="Arial" charset="0"/>
              </a:defRPr>
            </a:lvl1pPr>
          </a:lstStyle>
          <a:p>
            <a:pPr>
              <a:defRPr/>
            </a:pPr>
            <a:endParaRPr lang="tr-TR"/>
          </a:p>
        </p:txBody>
      </p:sp>
      <p:sp>
        <p:nvSpPr>
          <p:cNvPr id="13" name="12 Slayt Numarası Yer Tutucusu"/>
          <p:cNvSpPr>
            <a:spLocks noGrp="1"/>
          </p:cNvSpPr>
          <p:nvPr>
            <p:ph type="sldNum" sz="quarter" idx="4"/>
          </p:nvPr>
        </p:nvSpPr>
        <p:spPr>
          <a:xfrm>
            <a:off x="8143875" y="6492875"/>
            <a:ext cx="642938" cy="365125"/>
          </a:xfrm>
          <a:prstGeom prst="rect">
            <a:avLst/>
          </a:prstGeom>
        </p:spPr>
        <p:txBody>
          <a:bodyPr vert="horz" lIns="91440" tIns="45720" rIns="91440" bIns="45720" rtlCol="0" anchor="ctr"/>
          <a:lstStyle>
            <a:lvl1pPr algn="r">
              <a:lnSpc>
                <a:spcPct val="100000"/>
              </a:lnSpc>
              <a:spcBef>
                <a:spcPct val="0"/>
              </a:spcBef>
              <a:buClrTx/>
              <a:buSzTx/>
              <a:buFontTx/>
              <a:buNone/>
              <a:defRPr sz="1200" b="1">
                <a:solidFill>
                  <a:srgbClr val="046CA6"/>
                </a:solidFill>
                <a:latin typeface="Arial" charset="0"/>
              </a:defRPr>
            </a:lvl1pPr>
          </a:lstStyle>
          <a:p>
            <a:pPr>
              <a:defRPr/>
            </a:pPr>
            <a:fld id="{273D9EC8-F0FD-4B34-8417-E0A0111040C6}" type="slidenum">
              <a:rPr lang="tr-TR"/>
              <a:pPr>
                <a:defRPr/>
              </a:pPr>
              <a:t>‹#›</a:t>
            </a:fld>
            <a:endParaRPr lang="tr-TR"/>
          </a:p>
        </p:txBody>
      </p:sp>
    </p:spTree>
    <p:extLst>
      <p:ext uri="{BB962C8B-B14F-4D97-AF65-F5344CB8AC3E}">
        <p14:creationId xmlns:p14="http://schemas.microsoft.com/office/powerpoint/2010/main" val="389748080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22.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ctrTitle"/>
          </p:nvPr>
        </p:nvSpPr>
        <p:spPr>
          <a:xfrm>
            <a:off x="2357438" y="142875"/>
            <a:ext cx="6429375" cy="1714500"/>
          </a:xfrm>
        </p:spPr>
        <p:txBody>
          <a:bodyPr/>
          <a:lstStyle/>
          <a:p>
            <a:pPr algn="ctr" eaLnBrk="1" hangingPunct="1"/>
            <a:r>
              <a:rPr lang="tr-TR" altLang="tr-TR" dirty="0" smtClean="0"/>
              <a:t>SOSYAL GÜVENLİK KURUMU</a:t>
            </a:r>
          </a:p>
        </p:txBody>
      </p:sp>
      <p:sp>
        <p:nvSpPr>
          <p:cNvPr id="11267" name="2 Alt Başlık"/>
          <p:cNvSpPr>
            <a:spLocks noGrp="1"/>
          </p:cNvSpPr>
          <p:nvPr>
            <p:ph type="subTitle" idx="1"/>
          </p:nvPr>
        </p:nvSpPr>
        <p:spPr>
          <a:xfrm>
            <a:off x="179513" y="5013175"/>
            <a:ext cx="8856983" cy="151216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algn="l">
              <a:buClr>
                <a:srgbClr val="046CA6"/>
              </a:buClr>
            </a:pPr>
            <a:r>
              <a:rPr lang="tr-TR" altLang="tr-TR" sz="2800" b="1" dirty="0" smtClean="0">
                <a:solidFill>
                  <a:srgbClr val="FFFFFF"/>
                </a:solidFill>
                <a:effectLst>
                  <a:outerShdw blurRad="38100" dist="38100" dir="2700000" algn="tl">
                    <a:srgbClr val="C0C0C0"/>
                  </a:outerShdw>
                </a:effectLst>
                <a:latin typeface="Calibri" pitchFamily="34" charset="0"/>
                <a:ea typeface="Calibri" pitchFamily="34" charset="0"/>
                <a:cs typeface="Calibri" pitchFamily="34" charset="0"/>
              </a:rPr>
              <a:t>        6552 SAYILI KANUN UYARINCA </a:t>
            </a:r>
          </a:p>
          <a:p>
            <a:pPr algn="l">
              <a:buClr>
                <a:srgbClr val="046CA6"/>
              </a:buClr>
            </a:pPr>
            <a:r>
              <a:rPr lang="tr-TR" altLang="tr-TR" sz="2800" b="1" dirty="0" smtClean="0">
                <a:solidFill>
                  <a:srgbClr val="FFFFFF"/>
                </a:solidFill>
                <a:effectLst>
                  <a:outerShdw blurRad="38100" dist="38100" dir="2700000" algn="tl">
                    <a:srgbClr val="C0C0C0"/>
                  </a:outerShdw>
                </a:effectLst>
                <a:latin typeface="Calibri" pitchFamily="34" charset="0"/>
                <a:ea typeface="Calibri" pitchFamily="34" charset="0"/>
                <a:cs typeface="Calibri" pitchFamily="34" charset="0"/>
              </a:rPr>
              <a:t>            YAPILANDIRMA İŞLEMLERİ  </a:t>
            </a:r>
          </a:p>
          <a:p>
            <a:pPr algn="l">
              <a:buClr>
                <a:srgbClr val="046CA6"/>
              </a:buClr>
            </a:pPr>
            <a:r>
              <a:rPr lang="tr-TR" altLang="tr-TR" dirty="0" smtClean="0">
                <a:solidFill>
                  <a:srgbClr val="FFFFFF"/>
                </a:solidFill>
                <a:effectLst>
                  <a:outerShdw blurRad="38100" dist="38100" dir="2700000" algn="tl">
                    <a:srgbClr val="C0C0C0"/>
                  </a:outerShdw>
                </a:effectLst>
                <a:latin typeface="Calibri" pitchFamily="34" charset="0"/>
                <a:ea typeface="Calibri" pitchFamily="34" charset="0"/>
                <a:cs typeface="Calibri" pitchFamily="34" charset="0"/>
              </a:rPr>
              <a:t>Hazırlayan ve Sunan </a:t>
            </a:r>
            <a:r>
              <a:rPr lang="tr-TR" altLang="tr-TR" dirty="0" smtClean="0">
                <a:solidFill>
                  <a:srgbClr val="FFFFFF"/>
                </a:solidFill>
                <a:effectLst>
                  <a:outerShdw blurRad="38100" dist="38100" dir="2700000" algn="tl">
                    <a:srgbClr val="C0C0C0"/>
                  </a:outerShdw>
                </a:effectLst>
                <a:latin typeface="Calibri" pitchFamily="34" charset="0"/>
                <a:ea typeface="Calibri" pitchFamily="34" charset="0"/>
                <a:cs typeface="Calibri" pitchFamily="34" charset="0"/>
              </a:rPr>
              <a:t>: Fahri Toprak VARGÜN     </a:t>
            </a:r>
          </a:p>
        </p:txBody>
      </p:sp>
      <p:pic>
        <p:nvPicPr>
          <p:cNvPr id="112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5013325"/>
            <a:ext cx="34909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5956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defRPr/>
            </a:pPr>
            <a:r>
              <a:rPr lang="tr-TR" sz="2600" b="1" dirty="0">
                <a:effectLst>
                  <a:outerShdw blurRad="38100" dist="38100" dir="2700000" algn="tl">
                    <a:srgbClr val="000000">
                      <a:alpha val="43137"/>
                    </a:srgbClr>
                  </a:outerShdw>
                </a:effectLst>
              </a:rPr>
              <a:t>Yapılandırma Genel Sağlık Sigortalılarına </a:t>
            </a:r>
            <a:br>
              <a:rPr lang="tr-TR" sz="2600" b="1" dirty="0">
                <a:effectLst>
                  <a:outerShdw blurRad="38100" dist="38100" dir="2700000" algn="tl">
                    <a:srgbClr val="000000">
                      <a:alpha val="43137"/>
                    </a:srgbClr>
                  </a:outerShdw>
                </a:effectLst>
              </a:rPr>
            </a:br>
            <a:r>
              <a:rPr lang="tr-TR" sz="2600" b="1" dirty="0">
                <a:effectLst>
                  <a:outerShdw blurRad="38100" dist="38100" dir="2700000" algn="tl">
                    <a:srgbClr val="000000">
                      <a:alpha val="43137"/>
                    </a:srgbClr>
                  </a:outerShdw>
                </a:effectLst>
              </a:rPr>
              <a:t>Ne Sağlıyor?</a:t>
            </a:r>
          </a:p>
        </p:txBody>
      </p:sp>
      <p:sp>
        <p:nvSpPr>
          <p:cNvPr id="3" name="İçerik Yer Tutucusu 2"/>
          <p:cNvSpPr>
            <a:spLocks noGrp="1"/>
          </p:cNvSpPr>
          <p:nvPr>
            <p:ph idx="1"/>
          </p:nvPr>
        </p:nvSpPr>
        <p:spPr>
          <a:xfrm>
            <a:off x="304800" y="1071563"/>
            <a:ext cx="5131296" cy="5357812"/>
          </a:xfrm>
          <a:ln>
            <a:noFill/>
          </a:ln>
        </p:spPr>
        <p:txBody>
          <a:bodyPr/>
          <a:lstStyle/>
          <a:p>
            <a:pPr marL="0" indent="0" algn="just">
              <a:buFont typeface="Wingdings" pitchFamily="2" charset="2"/>
              <a:buNone/>
              <a:defRPr/>
            </a:pPr>
            <a:endParaRPr lang="tr-TR" sz="2400" b="0" dirty="0" smtClean="0"/>
          </a:p>
          <a:p>
            <a:pPr marL="0" indent="0" algn="ctr">
              <a:buFont typeface="Wingdings" pitchFamily="2" charset="2"/>
              <a:buNone/>
              <a:defRPr/>
            </a:pPr>
            <a:r>
              <a:rPr lang="tr-TR" sz="2500" dirty="0">
                <a:solidFill>
                  <a:srgbClr val="0000FF"/>
                </a:solidFill>
              </a:rPr>
              <a:t>Genel Sağlık Sigortası Prim Borçları </a:t>
            </a:r>
            <a:r>
              <a:rPr lang="tr-TR" sz="2500" dirty="0" smtClean="0">
                <a:solidFill>
                  <a:srgbClr val="0000FF"/>
                </a:solidFill>
              </a:rPr>
              <a:t>Yeniden Yapılandırılacak</a:t>
            </a:r>
            <a:r>
              <a:rPr lang="tr-TR" sz="2500" dirty="0" smtClean="0">
                <a:solidFill>
                  <a:schemeClr val="accent2">
                    <a:lumMod val="75000"/>
                  </a:schemeClr>
                </a:solidFill>
              </a:rPr>
              <a:t>.</a:t>
            </a:r>
            <a:endParaRPr lang="tr-TR" sz="2500" b="0" dirty="0" smtClean="0"/>
          </a:p>
          <a:p>
            <a:pPr algn="just">
              <a:defRPr/>
            </a:pPr>
            <a:r>
              <a:rPr lang="tr-TR" sz="2500" b="0" dirty="0" smtClean="0"/>
              <a:t>Diğer kapsamlarda sağlık güvencesi olmayan ve gelir testine tabi olan Genel Sağlık Sigortalılarına ait borç asıllarının </a:t>
            </a:r>
            <a:r>
              <a:rPr lang="tr-TR" sz="2500" u="sng" dirty="0" smtClean="0">
                <a:solidFill>
                  <a:srgbClr val="008000"/>
                </a:solidFill>
              </a:rPr>
              <a:t>1 Haziran 2015</a:t>
            </a:r>
            <a:r>
              <a:rPr lang="tr-TR" sz="2500" dirty="0" smtClean="0">
                <a:solidFill>
                  <a:srgbClr val="008000"/>
                </a:solidFill>
              </a:rPr>
              <a:t> </a:t>
            </a:r>
            <a:r>
              <a:rPr lang="tr-TR" sz="2500" b="0" dirty="0" smtClean="0"/>
              <a:t>tarihine kadar </a:t>
            </a:r>
            <a:r>
              <a:rPr lang="tr-TR" sz="2500" u="sng" dirty="0" smtClean="0">
                <a:solidFill>
                  <a:srgbClr val="008000"/>
                </a:solidFill>
              </a:rPr>
              <a:t>peşin </a:t>
            </a:r>
            <a:r>
              <a:rPr lang="tr-TR" sz="2500" u="sng" dirty="0">
                <a:solidFill>
                  <a:srgbClr val="008000"/>
                </a:solidFill>
              </a:rPr>
              <a:t>ödenmesi</a:t>
            </a:r>
            <a:r>
              <a:rPr lang="tr-TR" sz="2500" b="0" dirty="0"/>
              <a:t> halinde gecikme cezası ve gecikme zammı gibi </a:t>
            </a:r>
            <a:r>
              <a:rPr lang="tr-TR" sz="2500" b="0" dirty="0" err="1"/>
              <a:t>fer’i</a:t>
            </a:r>
            <a:r>
              <a:rPr lang="tr-TR" sz="2500" b="0" dirty="0"/>
              <a:t> alacaklarının </a:t>
            </a:r>
            <a:r>
              <a:rPr lang="tr-TR" sz="2500" u="sng" dirty="0">
                <a:solidFill>
                  <a:srgbClr val="008000"/>
                </a:solidFill>
              </a:rPr>
              <a:t>tamamının tahsilinden vazgeçilecektir. </a:t>
            </a:r>
            <a:endParaRPr lang="tr-TR" sz="2500" u="sng" dirty="0" smtClean="0">
              <a:solidFill>
                <a:srgbClr val="008000"/>
              </a:solidFill>
            </a:endParaRPr>
          </a:p>
          <a:p>
            <a:pPr marL="0" indent="0" algn="just">
              <a:buFont typeface="Wingdings" pitchFamily="2" charset="2"/>
              <a:buNone/>
              <a:defRPr/>
            </a:pPr>
            <a:endParaRPr lang="tr-TR" sz="2400" dirty="0" smtClean="0"/>
          </a:p>
        </p:txBody>
      </p:sp>
      <p:sp>
        <p:nvSpPr>
          <p:cNvPr id="14340" name="Slayt Numarası Yer Tutucusu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736F85F2-C4AD-4154-AB69-AC9797BE7B92}" type="slidenum">
              <a:rPr lang="tr-TR" smtClean="0"/>
              <a:pPr/>
              <a:t>10</a:t>
            </a:fld>
            <a:endParaRPr lang="tr-TR" smtClean="0"/>
          </a:p>
        </p:txBody>
      </p:sp>
      <p:pic>
        <p:nvPicPr>
          <p:cNvPr id="4" name="Resim 3"/>
          <p:cNvPicPr>
            <a:picLocks noChangeAspect="1"/>
          </p:cNvPicPr>
          <p:nvPr/>
        </p:nvPicPr>
        <p:blipFill>
          <a:blip r:embed="rId3" cstate="print">
            <a:extLst/>
          </a:blip>
          <a:stretch>
            <a:fillRect/>
          </a:stretch>
        </p:blipFill>
        <p:spPr>
          <a:xfrm>
            <a:off x="5575467" y="1268760"/>
            <a:ext cx="3240360"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blip>
          <a:stretch>
            <a:fillRect/>
          </a:stretch>
        </p:blipFill>
        <p:spPr>
          <a:xfrm>
            <a:off x="4895595" y="2924944"/>
            <a:ext cx="3657600" cy="2809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Başlık 1"/>
          <p:cNvSpPr>
            <a:spLocks noGrp="1"/>
          </p:cNvSpPr>
          <p:nvPr>
            <p:ph type="title"/>
          </p:nvPr>
        </p:nvSpPr>
        <p:spPr>
          <a:xfrm>
            <a:off x="1979712" y="0"/>
            <a:ext cx="7164288" cy="836712"/>
          </a:xfrm>
        </p:spPr>
        <p:txBody>
          <a:bodyPr/>
          <a:lstStyle/>
          <a:p>
            <a:pPr algn="ctr">
              <a:defRPr/>
            </a:pPr>
            <a:r>
              <a:rPr lang="tr-TR" sz="2600" b="1" dirty="0">
                <a:effectLst>
                  <a:outerShdw blurRad="38100" dist="38100" dir="2700000" algn="tl">
                    <a:srgbClr val="000000">
                      <a:alpha val="43137"/>
                    </a:srgbClr>
                  </a:outerShdw>
                </a:effectLst>
              </a:rPr>
              <a:t>Yapılandırmada Ödeme ve Taksit Seçenekleri Nelerdir?</a:t>
            </a:r>
          </a:p>
        </p:txBody>
      </p:sp>
      <p:sp>
        <p:nvSpPr>
          <p:cNvPr id="3" name="İçerik Yer Tutucusu 2"/>
          <p:cNvSpPr>
            <a:spLocks noGrp="1"/>
          </p:cNvSpPr>
          <p:nvPr>
            <p:ph idx="1"/>
          </p:nvPr>
        </p:nvSpPr>
        <p:spPr>
          <a:xfrm>
            <a:off x="304800" y="1071563"/>
            <a:ext cx="8610600" cy="5357812"/>
          </a:xfrm>
          <a:ln>
            <a:noFill/>
          </a:ln>
        </p:spPr>
        <p:txBody>
          <a:bodyPr vert="horz" wrap="square" lIns="91440" tIns="45720" rIns="91440" bIns="45720" numCol="1" anchor="t" anchorCtr="0" compatLnSpc="1">
            <a:prstTxWarp prst="textNoShape">
              <a:avLst/>
            </a:prstTxWarp>
          </a:bodyPr>
          <a:lstStyle/>
          <a:p>
            <a:pPr algn="just">
              <a:spcBef>
                <a:spcPts val="300"/>
              </a:spcBef>
            </a:pPr>
            <a:r>
              <a:rPr lang="tr-TR" sz="2300" b="0" dirty="0" smtClean="0">
                <a:ea typeface="Times New Roman" pitchFamily="18" charset="0"/>
                <a:cs typeface="Arial" charset="0"/>
              </a:rPr>
              <a:t>Yİ-ÜFE aylık değişim oranları esas alınarak hesaplanacak tutar için, peşin veya ikişer aylık dönemler halinde 18 taksite kadar (36 ay) ödeme imkanı getirilmiştir.</a:t>
            </a:r>
          </a:p>
          <a:p>
            <a:pPr algn="just">
              <a:spcBef>
                <a:spcPts val="300"/>
              </a:spcBef>
            </a:pPr>
            <a:endParaRPr lang="tr-TR" sz="800" b="0" dirty="0" smtClean="0">
              <a:latin typeface="Times New Roman" pitchFamily="18" charset="0"/>
              <a:cs typeface="Times New Roman" pitchFamily="18" charset="0"/>
            </a:endParaRPr>
          </a:p>
          <a:p>
            <a:pPr algn="just">
              <a:spcBef>
                <a:spcPts val="300"/>
              </a:spcBef>
            </a:pPr>
            <a:r>
              <a:rPr lang="tr-TR" sz="2300" b="0" dirty="0" smtClean="0">
                <a:cs typeface="Times New Roman" pitchFamily="18" charset="0"/>
              </a:rPr>
              <a:t>Yapılandırılan borçlar; </a:t>
            </a:r>
            <a:r>
              <a:rPr lang="tr-TR" sz="2300" u="sng" dirty="0" smtClean="0">
                <a:solidFill>
                  <a:srgbClr val="008000"/>
                </a:solidFill>
                <a:cs typeface="Times New Roman" pitchFamily="18" charset="0"/>
              </a:rPr>
              <a:t>6, 9, 12 veya 18 taksit </a:t>
            </a:r>
            <a:r>
              <a:rPr lang="tr-TR" sz="2300" b="0" dirty="0" smtClean="0">
                <a:cs typeface="Times New Roman" pitchFamily="18" charset="0"/>
              </a:rPr>
              <a:t>halinde ödenebilecektir. Yapılandırmaya esas tutarlara;</a:t>
            </a:r>
          </a:p>
          <a:p>
            <a:pPr algn="just">
              <a:spcBef>
                <a:spcPts val="300"/>
              </a:spcBef>
              <a:buFont typeface="Wingdings" pitchFamily="2" charset="2"/>
              <a:buNone/>
            </a:pPr>
            <a:endParaRPr lang="tr-TR" sz="800" b="0" dirty="0" smtClean="0">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300" dirty="0" smtClean="0">
                <a:solidFill>
                  <a:srgbClr val="008000"/>
                </a:solidFill>
                <a:cs typeface="Times New Roman" pitchFamily="18" charset="0"/>
              </a:rPr>
              <a:t>6 eşit taksit için (1,05),</a:t>
            </a:r>
            <a:endParaRPr lang="tr-TR" sz="2300" dirty="0" smtClean="0">
              <a:solidFill>
                <a:srgbClr val="008000"/>
              </a:solidFill>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300" dirty="0" smtClean="0">
                <a:solidFill>
                  <a:srgbClr val="008000"/>
                </a:solidFill>
                <a:cs typeface="Times New Roman" pitchFamily="18" charset="0"/>
              </a:rPr>
              <a:t>9 eşit taksit için (1,07),</a:t>
            </a:r>
            <a:endParaRPr lang="tr-TR" sz="2300" dirty="0" smtClean="0">
              <a:solidFill>
                <a:srgbClr val="008000"/>
              </a:solidFill>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300" dirty="0" smtClean="0">
                <a:solidFill>
                  <a:srgbClr val="008000"/>
                </a:solidFill>
                <a:cs typeface="Times New Roman" pitchFamily="18" charset="0"/>
              </a:rPr>
              <a:t>12 eşit taksit için (1,10),</a:t>
            </a:r>
            <a:endParaRPr lang="tr-TR" sz="2300" dirty="0" smtClean="0">
              <a:solidFill>
                <a:srgbClr val="008000"/>
              </a:solidFill>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300" dirty="0" smtClean="0">
                <a:solidFill>
                  <a:srgbClr val="008000"/>
                </a:solidFill>
                <a:cs typeface="Times New Roman" pitchFamily="18" charset="0"/>
              </a:rPr>
              <a:t>18 eşit taksit için (1,15) </a:t>
            </a:r>
          </a:p>
          <a:p>
            <a:pPr lvl="1" algn="just">
              <a:spcBef>
                <a:spcPts val="300"/>
              </a:spcBef>
              <a:buClr>
                <a:srgbClr val="000080"/>
              </a:buClr>
              <a:buFont typeface="Wingdings" pitchFamily="2" charset="2"/>
              <a:buChar char=""/>
            </a:pPr>
            <a:endParaRPr lang="tr-TR" sz="800" b="0" dirty="0" smtClean="0">
              <a:latin typeface="Times New Roman" pitchFamily="18" charset="0"/>
              <a:cs typeface="Times New Roman" pitchFamily="18" charset="0"/>
            </a:endParaRPr>
          </a:p>
          <a:p>
            <a:pPr algn="just">
              <a:spcBef>
                <a:spcPts val="300"/>
              </a:spcBef>
              <a:buFont typeface="Wingdings" pitchFamily="2" charset="2"/>
              <a:buNone/>
            </a:pPr>
            <a:r>
              <a:rPr lang="tr-TR" sz="2300" b="0" dirty="0" smtClean="0">
                <a:cs typeface="Times New Roman" pitchFamily="18" charset="0"/>
              </a:rPr>
              <a:t>oranında vade farkı uygulanacaktır.</a:t>
            </a:r>
            <a:endParaRPr lang="tr-TR" sz="2300" b="0" dirty="0" smtClean="0">
              <a:latin typeface="Times New Roman" pitchFamily="18" charset="0"/>
              <a:cs typeface="Times New Roman" pitchFamily="18" charset="0"/>
            </a:endParaRPr>
          </a:p>
          <a:p>
            <a:endParaRPr lang="tr-TR" sz="2400" b="0" dirty="0" smtClean="0"/>
          </a:p>
        </p:txBody>
      </p:sp>
      <p:sp>
        <p:nvSpPr>
          <p:cNvPr id="16389" name="Slayt Numarası Yer Tutucusu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5478363-7DAF-444F-A8BC-D1EDD9E95B43}" type="slidenum">
              <a:rPr lang="tr-TR" smtClean="0"/>
              <a:pPr/>
              <a:t>11</a:t>
            </a:fld>
            <a:endParaRPr lang="tr-T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Yapılandırmada Ödeme ve Taksit Seçenekleri Nelerdir?</a:t>
            </a:r>
          </a:p>
        </p:txBody>
      </p:sp>
      <p:sp>
        <p:nvSpPr>
          <p:cNvPr id="3" name="İçerik Yer Tutucusu 2"/>
          <p:cNvSpPr>
            <a:spLocks noGrp="1"/>
          </p:cNvSpPr>
          <p:nvPr>
            <p:ph idx="1"/>
          </p:nvPr>
        </p:nvSpPr>
        <p:spPr>
          <a:xfrm>
            <a:off x="304800" y="1071563"/>
            <a:ext cx="4554538" cy="5357812"/>
          </a:xfrm>
          <a:ln>
            <a:noFill/>
          </a:ln>
        </p:spPr>
        <p:txBody>
          <a:bodyPr/>
          <a:lstStyle/>
          <a:p>
            <a:pPr algn="just">
              <a:defRPr/>
            </a:pPr>
            <a:r>
              <a:rPr lang="tr-TR" sz="1600" dirty="0" smtClean="0">
                <a:solidFill>
                  <a:srgbClr val="0000FF"/>
                </a:solidFill>
              </a:rPr>
              <a:t>Yapılandırılan Borçlar;</a:t>
            </a:r>
          </a:p>
          <a:p>
            <a:pPr marL="631825" lvl="1" algn="just">
              <a:buFont typeface="Wingdings" pitchFamily="2" charset="2"/>
              <a:buChar char="Ø"/>
              <a:defRPr/>
            </a:pPr>
            <a:r>
              <a:rPr lang="tr-TR" sz="1600" u="sng" dirty="0" smtClean="0"/>
              <a:t>İl </a:t>
            </a:r>
            <a:r>
              <a:rPr lang="tr-TR" sz="1600" u="sng" dirty="0"/>
              <a:t>özel idareleri, belediyeler ve bunlara bağlı müstakil bütçeli ve kamu tüzel kişiliğini haiz kuruluşlarca</a:t>
            </a:r>
            <a:r>
              <a:rPr lang="tr-TR" sz="1600" dirty="0"/>
              <a:t> ikişer aylık dönemler halinde azami </a:t>
            </a:r>
            <a:r>
              <a:rPr lang="tr-TR" sz="1600" dirty="0" err="1"/>
              <a:t>otuzaltı</a:t>
            </a:r>
            <a:r>
              <a:rPr lang="tr-TR" sz="1600" dirty="0"/>
              <a:t> </a:t>
            </a:r>
            <a:r>
              <a:rPr lang="tr-TR" sz="1600" dirty="0" smtClean="0"/>
              <a:t>(</a:t>
            </a:r>
            <a:r>
              <a:rPr lang="tr-TR" sz="1600" dirty="0" smtClean="0">
                <a:solidFill>
                  <a:srgbClr val="FF0000"/>
                </a:solidFill>
              </a:rPr>
              <a:t>36</a:t>
            </a:r>
            <a:r>
              <a:rPr lang="tr-TR" sz="1600" dirty="0" smtClean="0"/>
              <a:t>) eşit </a:t>
            </a:r>
            <a:r>
              <a:rPr lang="tr-TR" sz="1600" dirty="0"/>
              <a:t>taksitte, </a:t>
            </a:r>
            <a:endParaRPr lang="tr-TR" sz="1600" dirty="0" smtClean="0"/>
          </a:p>
          <a:p>
            <a:pPr marL="631825" lvl="1" algn="just">
              <a:buFont typeface="Wingdings" pitchFamily="2" charset="2"/>
              <a:buChar char="Ø"/>
              <a:defRPr/>
            </a:pPr>
            <a:endParaRPr lang="tr-TR" sz="1600" dirty="0" smtClean="0"/>
          </a:p>
          <a:p>
            <a:pPr marL="631825" lvl="1" algn="just">
              <a:buFont typeface="Wingdings" pitchFamily="2" charset="2"/>
              <a:buChar char="Ø"/>
              <a:defRPr/>
            </a:pPr>
            <a:r>
              <a:rPr lang="tr-TR" sz="1600" u="sng" dirty="0" smtClean="0"/>
              <a:t>Gençlik </a:t>
            </a:r>
            <a:r>
              <a:rPr lang="tr-TR" sz="1600" u="sng" dirty="0"/>
              <a:t>ve Spor Bakanlığı, Türkiye Futbol Federasyonu ve özerk spor federasyonlarına tescil edilmiş olan ve Türkiye’de sportif alanda faaliyette bulunan spor kulüplerince</a:t>
            </a:r>
            <a:r>
              <a:rPr lang="tr-TR" sz="1600" dirty="0"/>
              <a:t> ikişer aylık dönemler halinde azami </a:t>
            </a:r>
            <a:r>
              <a:rPr lang="tr-TR" sz="1600" dirty="0" err="1"/>
              <a:t>kırkiki</a:t>
            </a:r>
            <a:r>
              <a:rPr lang="tr-TR" sz="1600" dirty="0"/>
              <a:t> </a:t>
            </a:r>
            <a:r>
              <a:rPr lang="tr-TR" sz="1600" dirty="0" smtClean="0"/>
              <a:t>(</a:t>
            </a:r>
            <a:r>
              <a:rPr lang="tr-TR" sz="1600" dirty="0" smtClean="0">
                <a:solidFill>
                  <a:srgbClr val="FF0000"/>
                </a:solidFill>
              </a:rPr>
              <a:t>42</a:t>
            </a:r>
            <a:r>
              <a:rPr lang="tr-TR" sz="1600" dirty="0" smtClean="0"/>
              <a:t>) eşit </a:t>
            </a:r>
            <a:r>
              <a:rPr lang="tr-TR" sz="1600" dirty="0"/>
              <a:t>taksitte ödenebilir. </a:t>
            </a:r>
            <a:endParaRPr lang="tr-TR" sz="1600" dirty="0" smtClean="0"/>
          </a:p>
          <a:p>
            <a:pPr algn="just">
              <a:defRPr/>
            </a:pPr>
            <a:endParaRPr lang="tr-TR" sz="1600" dirty="0"/>
          </a:p>
          <a:p>
            <a:pPr>
              <a:spcBef>
                <a:spcPts val="300"/>
              </a:spcBef>
              <a:spcAft>
                <a:spcPts val="0"/>
              </a:spcAft>
              <a:defRPr/>
            </a:pPr>
            <a:r>
              <a:rPr lang="tr-TR" sz="1600" dirty="0" smtClean="0"/>
              <a:t>Bu </a:t>
            </a:r>
            <a:r>
              <a:rPr lang="tr-TR" sz="1600" dirty="0"/>
              <a:t>takdirde </a:t>
            </a:r>
            <a:r>
              <a:rPr lang="tr-TR" sz="1600" dirty="0">
                <a:latin typeface="Calibri"/>
                <a:cs typeface="Arial"/>
              </a:rPr>
              <a:t>y</a:t>
            </a:r>
            <a:r>
              <a:rPr lang="tr-TR" sz="1600" dirty="0" smtClean="0">
                <a:latin typeface="Calibri"/>
                <a:ea typeface="Times New Roman"/>
                <a:cs typeface="Arial"/>
              </a:rPr>
              <a:t>apılandırmaya </a:t>
            </a:r>
            <a:r>
              <a:rPr lang="tr-TR" sz="1600" dirty="0">
                <a:latin typeface="Calibri"/>
                <a:ea typeface="Times New Roman"/>
                <a:cs typeface="Arial"/>
              </a:rPr>
              <a:t>esas tutarlara;</a:t>
            </a:r>
          </a:p>
          <a:p>
            <a:pPr marL="742950" lvl="2" indent="-342900" algn="just">
              <a:buFont typeface="Wingdings" pitchFamily="2" charset="2"/>
              <a:buChar char="Ø"/>
              <a:defRPr/>
            </a:pPr>
            <a:r>
              <a:rPr lang="tr-TR" sz="1600" dirty="0" smtClean="0">
                <a:solidFill>
                  <a:schemeClr val="accent6"/>
                </a:solidFill>
                <a:latin typeface="Calibri"/>
                <a:ea typeface="Times New Roman"/>
                <a:cs typeface="Arial"/>
              </a:rPr>
              <a:t>24  </a:t>
            </a:r>
            <a:r>
              <a:rPr lang="tr-TR" sz="1600" dirty="0">
                <a:solidFill>
                  <a:schemeClr val="accent6"/>
                </a:solidFill>
                <a:latin typeface="Calibri"/>
                <a:ea typeface="Times New Roman"/>
                <a:cs typeface="Arial"/>
              </a:rPr>
              <a:t>eşit taksit için (</a:t>
            </a:r>
            <a:r>
              <a:rPr lang="tr-TR" sz="1600" dirty="0" smtClean="0">
                <a:solidFill>
                  <a:schemeClr val="accent6"/>
                </a:solidFill>
                <a:latin typeface="Calibri"/>
                <a:ea typeface="Times New Roman"/>
                <a:cs typeface="Arial"/>
              </a:rPr>
              <a:t>1,20),</a:t>
            </a:r>
          </a:p>
          <a:p>
            <a:pPr marL="742950" lvl="2" indent="-342900" algn="just">
              <a:buFont typeface="Wingdings" pitchFamily="2" charset="2"/>
              <a:buChar char="Ø"/>
              <a:defRPr/>
            </a:pPr>
            <a:r>
              <a:rPr lang="tr-TR" sz="1600" dirty="0" smtClean="0">
                <a:solidFill>
                  <a:schemeClr val="accent6"/>
                </a:solidFill>
                <a:latin typeface="Calibri"/>
                <a:ea typeface="Times New Roman"/>
                <a:cs typeface="Arial"/>
              </a:rPr>
              <a:t>30 </a:t>
            </a:r>
            <a:r>
              <a:rPr lang="fi-FI" sz="1600" dirty="0" smtClean="0">
                <a:solidFill>
                  <a:schemeClr val="accent6"/>
                </a:solidFill>
                <a:latin typeface="Calibri"/>
                <a:ea typeface="Times New Roman"/>
                <a:cs typeface="Arial"/>
              </a:rPr>
              <a:t>eşit </a:t>
            </a:r>
            <a:r>
              <a:rPr lang="fi-FI" sz="1600" dirty="0">
                <a:solidFill>
                  <a:schemeClr val="accent6"/>
                </a:solidFill>
                <a:latin typeface="Calibri"/>
                <a:ea typeface="Times New Roman"/>
                <a:cs typeface="Arial"/>
              </a:rPr>
              <a:t>taksit için (1,25)</a:t>
            </a:r>
            <a:r>
              <a:rPr lang="tr-TR" sz="1600" dirty="0">
                <a:solidFill>
                  <a:schemeClr val="accent6"/>
                </a:solidFill>
                <a:latin typeface="Calibri"/>
                <a:ea typeface="Times New Roman"/>
                <a:cs typeface="Arial"/>
              </a:rPr>
              <a:t>,</a:t>
            </a:r>
          </a:p>
          <a:p>
            <a:pPr marL="742950" lvl="2" indent="-342900" algn="just">
              <a:buFont typeface="Wingdings" pitchFamily="2" charset="2"/>
              <a:buChar char="Ø"/>
              <a:defRPr/>
            </a:pPr>
            <a:r>
              <a:rPr lang="tr-TR" sz="1600" dirty="0" smtClean="0">
                <a:solidFill>
                  <a:schemeClr val="accent6"/>
                </a:solidFill>
                <a:latin typeface="Calibri"/>
                <a:ea typeface="Times New Roman"/>
                <a:cs typeface="Arial"/>
              </a:rPr>
              <a:t>42  </a:t>
            </a:r>
            <a:r>
              <a:rPr lang="tr-TR" sz="1600" dirty="0">
                <a:solidFill>
                  <a:schemeClr val="accent6"/>
                </a:solidFill>
                <a:latin typeface="Calibri"/>
                <a:ea typeface="Times New Roman"/>
                <a:cs typeface="Arial"/>
              </a:rPr>
              <a:t>eşit taksit için (1,35) </a:t>
            </a:r>
          </a:p>
          <a:p>
            <a:pPr marL="0" indent="0" algn="just">
              <a:spcBef>
                <a:spcPts val="300"/>
              </a:spcBef>
              <a:spcAft>
                <a:spcPts val="0"/>
              </a:spcAft>
              <a:buFont typeface="Wingdings" pitchFamily="2" charset="2"/>
              <a:buNone/>
              <a:defRPr/>
            </a:pPr>
            <a:r>
              <a:rPr lang="tr-TR" sz="1600" dirty="0">
                <a:latin typeface="Calibri"/>
                <a:ea typeface="Times New Roman"/>
                <a:cs typeface="Arial"/>
              </a:rPr>
              <a:t>oranında vade farkı uygulanacaktır.</a:t>
            </a:r>
            <a:endParaRPr lang="tr-TR" sz="1600" dirty="0">
              <a:latin typeface="Times New Roman"/>
              <a:ea typeface="Times New Roman"/>
            </a:endParaRPr>
          </a:p>
          <a:p>
            <a:pPr algn="just">
              <a:defRPr/>
            </a:pPr>
            <a:endParaRPr lang="tr-TR" sz="1600" b="0" dirty="0"/>
          </a:p>
        </p:txBody>
      </p:sp>
      <p:sp>
        <p:nvSpPr>
          <p:cNvPr id="17412"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7E1B9245-A12B-44DB-96C3-F7487B753A10}" type="slidenum">
              <a:rPr lang="tr-TR" smtClean="0"/>
              <a:pPr/>
              <a:t>12</a:t>
            </a:fld>
            <a:endParaRPr lang="tr-TR" smtClean="0"/>
          </a:p>
        </p:txBody>
      </p:sp>
      <p:pic>
        <p:nvPicPr>
          <p:cNvPr id="17413" name="Resim 4"/>
          <p:cNvPicPr>
            <a:picLocks noChangeAspect="1"/>
          </p:cNvPicPr>
          <p:nvPr/>
        </p:nvPicPr>
        <p:blipFill>
          <a:blip r:embed="rId2" cstate="print"/>
          <a:srcRect/>
          <a:stretch>
            <a:fillRect/>
          </a:stretch>
        </p:blipFill>
        <p:spPr bwMode="auto">
          <a:xfrm>
            <a:off x="6804025" y="1125538"/>
            <a:ext cx="2074863" cy="1374775"/>
          </a:xfrm>
          <a:prstGeom prst="rect">
            <a:avLst/>
          </a:prstGeom>
          <a:noFill/>
          <a:ln w="9525">
            <a:noFill/>
            <a:miter lim="800000"/>
            <a:headEnd/>
            <a:tailEnd/>
          </a:ln>
        </p:spPr>
      </p:pic>
      <p:pic>
        <p:nvPicPr>
          <p:cNvPr id="17414" name="Resim 5"/>
          <p:cNvPicPr>
            <a:picLocks noChangeAspect="1"/>
          </p:cNvPicPr>
          <p:nvPr/>
        </p:nvPicPr>
        <p:blipFill>
          <a:blip r:embed="rId3" cstate="print"/>
          <a:srcRect/>
          <a:stretch>
            <a:fillRect/>
          </a:stretch>
        </p:blipFill>
        <p:spPr bwMode="auto">
          <a:xfrm>
            <a:off x="4881563" y="1125538"/>
            <a:ext cx="2103437" cy="1393825"/>
          </a:xfrm>
          <a:prstGeom prst="rect">
            <a:avLst/>
          </a:prstGeom>
          <a:noFill/>
          <a:ln w="9525">
            <a:noFill/>
            <a:miter lim="800000"/>
            <a:headEnd/>
            <a:tailEnd/>
          </a:ln>
        </p:spPr>
      </p:pic>
      <p:pic>
        <p:nvPicPr>
          <p:cNvPr id="17415" name="Resim 6"/>
          <p:cNvPicPr>
            <a:picLocks noChangeAspect="1"/>
          </p:cNvPicPr>
          <p:nvPr/>
        </p:nvPicPr>
        <p:blipFill>
          <a:blip r:embed="rId4" cstate="print"/>
          <a:srcRect/>
          <a:stretch>
            <a:fillRect/>
          </a:stretch>
        </p:blipFill>
        <p:spPr bwMode="auto">
          <a:xfrm>
            <a:off x="4887913" y="2500313"/>
            <a:ext cx="2097087" cy="1360487"/>
          </a:xfrm>
          <a:prstGeom prst="rect">
            <a:avLst/>
          </a:prstGeom>
          <a:noFill/>
          <a:ln w="9525">
            <a:noFill/>
            <a:miter lim="800000"/>
            <a:headEnd/>
            <a:tailEnd/>
          </a:ln>
        </p:spPr>
      </p:pic>
      <p:pic>
        <p:nvPicPr>
          <p:cNvPr id="17416" name="Resim 7"/>
          <p:cNvPicPr>
            <a:picLocks noChangeAspect="1"/>
          </p:cNvPicPr>
          <p:nvPr/>
        </p:nvPicPr>
        <p:blipFill>
          <a:blip r:embed="rId5" cstate="print"/>
          <a:srcRect/>
          <a:stretch>
            <a:fillRect/>
          </a:stretch>
        </p:blipFill>
        <p:spPr bwMode="auto">
          <a:xfrm>
            <a:off x="6989763" y="2500313"/>
            <a:ext cx="1890712" cy="1360487"/>
          </a:xfrm>
          <a:prstGeom prst="rect">
            <a:avLst/>
          </a:prstGeom>
          <a:noFill/>
          <a:ln w="9525">
            <a:noFill/>
            <a:miter lim="800000"/>
            <a:headEnd/>
            <a:tailEnd/>
          </a:ln>
        </p:spPr>
      </p:pic>
      <p:sp>
        <p:nvSpPr>
          <p:cNvPr id="9" name="Dikdörtgen 8"/>
          <p:cNvSpPr/>
          <p:nvPr/>
        </p:nvSpPr>
        <p:spPr>
          <a:xfrm>
            <a:off x="5623946" y="4839253"/>
            <a:ext cx="2922595" cy="707886"/>
          </a:xfrm>
          <a:prstGeom prst="rect">
            <a:avLst/>
          </a:prstGeom>
          <a:solidFill>
            <a:schemeClr val="bg1">
              <a:alpha val="83000"/>
            </a:schemeClr>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n-cs"/>
              </a:rPr>
              <a:t>Belediyeler</a:t>
            </a:r>
          </a:p>
        </p:txBody>
      </p:sp>
      <p:pic>
        <p:nvPicPr>
          <p:cNvPr id="17418" name="Resim 9"/>
          <p:cNvPicPr>
            <a:picLocks noChangeAspect="1"/>
          </p:cNvPicPr>
          <p:nvPr/>
        </p:nvPicPr>
        <p:blipFill>
          <a:blip r:embed="rId6" cstate="print"/>
          <a:srcRect/>
          <a:stretch>
            <a:fillRect/>
          </a:stretch>
        </p:blipFill>
        <p:spPr bwMode="auto">
          <a:xfrm>
            <a:off x="4887913" y="4005263"/>
            <a:ext cx="3992562" cy="2376487"/>
          </a:xfrm>
          <a:prstGeom prst="rect">
            <a:avLst/>
          </a:prstGeom>
          <a:noFill/>
          <a:ln w="9525">
            <a:noFill/>
            <a:miter lim="800000"/>
            <a:headEnd/>
            <a:tailEnd/>
          </a:ln>
        </p:spPr>
      </p:pic>
      <p:sp>
        <p:nvSpPr>
          <p:cNvPr id="11" name="Dikdörtgen 10"/>
          <p:cNvSpPr/>
          <p:nvPr/>
        </p:nvSpPr>
        <p:spPr>
          <a:xfrm>
            <a:off x="5675978" y="2298794"/>
            <a:ext cx="2922595" cy="707886"/>
          </a:xfrm>
          <a:prstGeom prst="rect">
            <a:avLst/>
          </a:prstGeom>
          <a:solidFill>
            <a:schemeClr val="bg1">
              <a:alpha val="83000"/>
            </a:schemeClr>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solidFill>
                  <a:srgbClr val="FF0000"/>
                </a:solidFill>
                <a:effectLst>
                  <a:outerShdw blurRad="50800" dist="39000" dir="5460000" algn="tl">
                    <a:srgbClr val="000000">
                      <a:alpha val="38000"/>
                    </a:srgbClr>
                  </a:outerShdw>
                </a:effectLst>
                <a:latin typeface="Arial" pitchFamily="34" charset="0"/>
                <a:cs typeface="+mn-cs"/>
              </a:rPr>
              <a:t>Belediyeler</a:t>
            </a:r>
          </a:p>
        </p:txBody>
      </p:sp>
      <p:sp>
        <p:nvSpPr>
          <p:cNvPr id="12" name="Dikdörtgen 11"/>
          <p:cNvSpPr/>
          <p:nvPr/>
        </p:nvSpPr>
        <p:spPr>
          <a:xfrm>
            <a:off x="5494338" y="4930775"/>
            <a:ext cx="3181350" cy="585788"/>
          </a:xfrm>
          <a:prstGeom prst="rect">
            <a:avLst/>
          </a:prstGeom>
          <a:solidFill>
            <a:schemeClr val="bg1">
              <a:alpha val="81000"/>
            </a:schemeClr>
          </a:solidFill>
        </p:spPr>
        <p:txBody>
          <a:bodyPr>
            <a:spAutoFit/>
          </a:bodyPr>
          <a:lstStyle/>
          <a:p>
            <a:pPr algn="ctr">
              <a:defRPr/>
            </a:pPr>
            <a:r>
              <a:rPr lang="tr-TR" sz="3200" b="1" dirty="0">
                <a:ln w="11430"/>
                <a:solidFill>
                  <a:srgbClr val="FF0000"/>
                </a:solidFill>
                <a:effectLst>
                  <a:outerShdw blurRad="50800" dist="39000" dir="5460000" algn="tl">
                    <a:srgbClr val="000000">
                      <a:alpha val="38000"/>
                    </a:srgbClr>
                  </a:outerShdw>
                </a:effectLst>
                <a:latin typeface="Arial" pitchFamily="34" charset="0"/>
                <a:cs typeface="+mn-cs"/>
              </a:rPr>
              <a:t>Spor Kulüpleri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defRPr/>
            </a:pPr>
            <a:r>
              <a:rPr lang="tr-TR" sz="2600" b="1" dirty="0" smtClean="0">
                <a:effectLst>
                  <a:outerShdw blurRad="38100" dist="38100" dir="2700000" algn="tl">
                    <a:srgbClr val="000000">
                      <a:alpha val="43137"/>
                    </a:srgbClr>
                  </a:outerShdw>
                </a:effectLst>
              </a:rPr>
              <a:t>İl Özel İdareleri, Belediyeler ve Spor Kulüpleri</a:t>
            </a:r>
            <a:endParaRPr lang="tr-TR" sz="2600" b="1" dirty="0">
              <a:effectLst>
                <a:outerShdw blurRad="38100" dist="38100" dir="2700000" algn="tl">
                  <a:srgbClr val="000000">
                    <a:alpha val="43137"/>
                  </a:srgbClr>
                </a:outerShdw>
              </a:effectLst>
            </a:endParaRPr>
          </a:p>
        </p:txBody>
      </p:sp>
      <p:sp>
        <p:nvSpPr>
          <p:cNvPr id="18435" name="İçerik Yer Tutucusu 2"/>
          <p:cNvSpPr>
            <a:spLocks noGrp="1"/>
          </p:cNvSpPr>
          <p:nvPr>
            <p:ph idx="1"/>
          </p:nvPr>
        </p:nvSpPr>
        <p:spPr bwMode="auto">
          <a:xfrm>
            <a:off x="304800" y="1071563"/>
            <a:ext cx="8610600" cy="5357812"/>
          </a:xfrm>
          <a:noFill/>
          <a:ln>
            <a:noFill/>
            <a:miter lim="800000"/>
            <a:headEnd/>
            <a:tailEnd/>
          </a:ln>
        </p:spPr>
        <p:txBody>
          <a:bodyPr vert="horz" wrap="square" lIns="91440" tIns="45720" rIns="91440" bIns="45720" numCol="1" anchor="t" anchorCtr="0" compatLnSpc="1">
            <a:prstTxWarp prst="textNoShape">
              <a:avLst/>
            </a:prstTxWarp>
          </a:bodyPr>
          <a:lstStyle/>
          <a:p>
            <a:pPr algn="just"/>
            <a:endParaRPr lang="tr-TR" sz="2400" b="0" dirty="0" smtClean="0"/>
          </a:p>
          <a:p>
            <a:pPr algn="just">
              <a:lnSpc>
                <a:spcPts val="3100"/>
              </a:lnSpc>
            </a:pPr>
            <a:r>
              <a:rPr lang="tr-TR" sz="2000" b="0" dirty="0" smtClean="0"/>
              <a:t>6111 sayılı Kanun kapsamında </a:t>
            </a:r>
            <a:r>
              <a:rPr lang="tr-TR" sz="2000" b="0" dirty="0" err="1" smtClean="0"/>
              <a:t>otuzaltı</a:t>
            </a:r>
            <a:r>
              <a:rPr lang="tr-TR" sz="2000" b="0" dirty="0" smtClean="0"/>
              <a:t> veya </a:t>
            </a:r>
            <a:r>
              <a:rPr lang="tr-TR" sz="2000" b="0" dirty="0" err="1" smtClean="0"/>
              <a:t>kırkiki</a:t>
            </a:r>
            <a:r>
              <a:rPr lang="tr-TR" sz="2000" b="0" dirty="0" smtClean="0"/>
              <a:t> ay taksit talebinde bulunan ve yapılandırması devam eden </a:t>
            </a:r>
            <a:r>
              <a:rPr lang="tr-TR" sz="2000" u="sng" dirty="0" smtClean="0">
                <a:solidFill>
                  <a:srgbClr val="008000"/>
                </a:solidFill>
              </a:rPr>
              <a:t>il özel idareleri, belediyeler ve bunlara bağlı müstakil bütçeli ve kamu tüzel kişiliğini haiz kuruluşlar ile Türkiye’de sportif alanda faaliyette bulunan spor kulüpleri</a:t>
            </a:r>
            <a:r>
              <a:rPr lang="tr-TR" sz="2000" dirty="0" smtClean="0"/>
              <a:t>,</a:t>
            </a:r>
            <a:r>
              <a:rPr lang="tr-TR" sz="2000" b="0" dirty="0" smtClean="0"/>
              <a:t> 6111 sayılı kanun kapsamındaki ödeme yükümlülüklerini yerine getiriyor olmaları halinde, </a:t>
            </a:r>
            <a:r>
              <a:rPr lang="tr-TR" sz="2000" u="sng" dirty="0" smtClean="0">
                <a:solidFill>
                  <a:srgbClr val="008000"/>
                </a:solidFill>
              </a:rPr>
              <a:t>6111 sayılı kanun kapsamına giren borçları dışında kalan borçlarını yapılandırabileceklerdir.</a:t>
            </a:r>
          </a:p>
          <a:p>
            <a:pPr algn="just">
              <a:lnSpc>
                <a:spcPts val="3100"/>
              </a:lnSpc>
            </a:pPr>
            <a:endParaRPr lang="tr-TR" sz="2000" b="0" u="sng" dirty="0" smtClean="0"/>
          </a:p>
        </p:txBody>
      </p:sp>
      <p:sp>
        <p:nvSpPr>
          <p:cNvPr id="18436"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2FDE3C8C-A3CC-4463-8421-6B05973AA7F1}" type="slidenum">
              <a:rPr lang="tr-TR" smtClean="0"/>
              <a:pPr/>
              <a:t>13</a:t>
            </a:fld>
            <a:endParaRPr lang="tr-TR" smtClean="0"/>
          </a:p>
        </p:txBody>
      </p:sp>
      <p:pic>
        <p:nvPicPr>
          <p:cNvPr id="18437" name="Resim 4"/>
          <p:cNvPicPr>
            <a:picLocks noChangeAspect="1"/>
          </p:cNvPicPr>
          <p:nvPr/>
        </p:nvPicPr>
        <p:blipFill>
          <a:blip r:embed="rId2" cstate="print"/>
          <a:srcRect/>
          <a:stretch>
            <a:fillRect/>
          </a:stretch>
        </p:blipFill>
        <p:spPr bwMode="auto">
          <a:xfrm>
            <a:off x="827088" y="4806950"/>
            <a:ext cx="1489075" cy="1490663"/>
          </a:xfrm>
          <a:prstGeom prst="rect">
            <a:avLst/>
          </a:prstGeom>
          <a:noFill/>
          <a:ln w="9525">
            <a:noFill/>
            <a:miter lim="800000"/>
            <a:headEnd/>
            <a:tailEnd/>
          </a:ln>
        </p:spPr>
      </p:pic>
      <p:pic>
        <p:nvPicPr>
          <p:cNvPr id="18438" name="Resim 5"/>
          <p:cNvPicPr>
            <a:picLocks noChangeAspect="1"/>
          </p:cNvPicPr>
          <p:nvPr/>
        </p:nvPicPr>
        <p:blipFill>
          <a:blip r:embed="rId3" cstate="print"/>
          <a:srcRect/>
          <a:stretch>
            <a:fillRect/>
          </a:stretch>
        </p:blipFill>
        <p:spPr bwMode="auto">
          <a:xfrm>
            <a:off x="2843213" y="4292600"/>
            <a:ext cx="2143125" cy="2143125"/>
          </a:xfrm>
          <a:prstGeom prst="rect">
            <a:avLst/>
          </a:prstGeom>
          <a:noFill/>
          <a:ln w="9525">
            <a:noFill/>
            <a:miter lim="800000"/>
            <a:headEnd/>
            <a:tailEnd/>
          </a:ln>
        </p:spPr>
      </p:pic>
      <p:pic>
        <p:nvPicPr>
          <p:cNvPr id="18439" name="Resim 6"/>
          <p:cNvPicPr>
            <a:picLocks noChangeAspect="1"/>
          </p:cNvPicPr>
          <p:nvPr/>
        </p:nvPicPr>
        <p:blipFill>
          <a:blip r:embed="rId4" cstate="print"/>
          <a:srcRect/>
          <a:stretch>
            <a:fillRect/>
          </a:stretch>
        </p:blipFill>
        <p:spPr bwMode="auto">
          <a:xfrm>
            <a:off x="5878513" y="3938588"/>
            <a:ext cx="2425700"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Ne Zaman Başvurulabilir? İlk Ödeme (Peşin/Taksit) Ne Zaman Yapılacak?</a:t>
            </a:r>
          </a:p>
        </p:txBody>
      </p:sp>
      <p:sp>
        <p:nvSpPr>
          <p:cNvPr id="19459"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1E91367-201F-449B-AAC1-B304CBD4D24B}" type="slidenum">
              <a:rPr lang="tr-TR" smtClean="0"/>
              <a:pPr/>
              <a:t>14</a:t>
            </a:fld>
            <a:endParaRPr lang="tr-TR" smtClean="0"/>
          </a:p>
        </p:txBody>
      </p:sp>
      <p:sp>
        <p:nvSpPr>
          <p:cNvPr id="6" name="Başlık 1"/>
          <p:cNvSpPr txBox="1">
            <a:spLocks/>
          </p:cNvSpPr>
          <p:nvPr/>
        </p:nvSpPr>
        <p:spPr bwMode="white">
          <a:xfrm>
            <a:off x="434975" y="939800"/>
            <a:ext cx="8569325" cy="5226050"/>
          </a:xfrm>
          <a:prstGeom prst="rect">
            <a:avLst/>
          </a:prstGeom>
          <a:noFill/>
          <a:ln w="9525">
            <a:noFill/>
            <a:miter lim="800000"/>
            <a:headEnd/>
            <a:tailEnd/>
          </a:ln>
        </p:spPr>
        <p:txBody>
          <a:bodyPr/>
          <a:lstStyle>
            <a:lvl1pPr algn="r" rtl="0" eaLnBrk="0" fontAlgn="base" hangingPunct="0">
              <a:spcBef>
                <a:spcPct val="0"/>
              </a:spcBef>
              <a:spcAft>
                <a:spcPct val="0"/>
              </a:spcAft>
              <a:defRPr sz="24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marL="0" lvl="1" algn="ctr">
              <a:spcBef>
                <a:spcPct val="20000"/>
              </a:spcBef>
              <a:buClr>
                <a:schemeClr val="tx1"/>
              </a:buClr>
              <a:defRPr/>
            </a:pPr>
            <a:r>
              <a:rPr lang="tr-TR" sz="2400" b="1" u="sng" dirty="0" smtClean="0">
                <a:solidFill>
                  <a:srgbClr val="0000FF"/>
                </a:solidFill>
                <a:cs typeface="+mn-cs"/>
              </a:rPr>
              <a:t>Başvuru Süresi;</a:t>
            </a:r>
          </a:p>
          <a:p>
            <a:pPr marL="342900" lvl="1" indent="-342900" algn="just">
              <a:spcBef>
                <a:spcPct val="20000"/>
              </a:spcBef>
              <a:buClr>
                <a:schemeClr val="tx1"/>
              </a:buClr>
              <a:buFont typeface="Wingdings" pitchFamily="2" charset="2"/>
              <a:buChar char="q"/>
              <a:defRPr/>
            </a:pPr>
            <a:r>
              <a:rPr lang="tr-TR" sz="2000" b="1" dirty="0" smtClean="0">
                <a:solidFill>
                  <a:srgbClr val="FF0000"/>
                </a:solidFill>
                <a:cs typeface="+mn-cs"/>
              </a:rPr>
              <a:t>Kanunun </a:t>
            </a:r>
            <a:r>
              <a:rPr lang="tr-TR" sz="2000" b="1" dirty="0">
                <a:solidFill>
                  <a:srgbClr val="FF0000"/>
                </a:solidFill>
                <a:cs typeface="+mn-cs"/>
              </a:rPr>
              <a:t>yayımlandığı tarihi izleyen ay başından </a:t>
            </a:r>
            <a:r>
              <a:rPr lang="tr-TR" sz="2000" b="1" dirty="0" smtClean="0">
                <a:solidFill>
                  <a:srgbClr val="FF0000"/>
                </a:solidFill>
                <a:cs typeface="+mn-cs"/>
              </a:rPr>
              <a:t>itibaren;</a:t>
            </a:r>
          </a:p>
          <a:p>
            <a:pPr marL="800100" lvl="2" indent="-342900" algn="just">
              <a:spcBef>
                <a:spcPct val="20000"/>
              </a:spcBef>
              <a:buClr>
                <a:schemeClr val="tx1"/>
              </a:buClr>
              <a:buFont typeface="Wingdings" panose="05000000000000000000" pitchFamily="2" charset="2"/>
              <a:buChar char="Ø"/>
              <a:defRPr/>
            </a:pPr>
            <a:r>
              <a:rPr lang="tr-TR" sz="2000" b="1" dirty="0" smtClean="0">
                <a:solidFill>
                  <a:schemeClr val="tx1"/>
                </a:solidFill>
                <a:cs typeface="+mn-cs"/>
              </a:rPr>
              <a:t>Genel </a:t>
            </a:r>
            <a:r>
              <a:rPr lang="tr-TR" sz="2000" b="1" dirty="0">
                <a:solidFill>
                  <a:schemeClr val="tx1"/>
                </a:solidFill>
                <a:cs typeface="+mn-cs"/>
              </a:rPr>
              <a:t>Sağlık Sigortası borçluları için 7 ay, </a:t>
            </a:r>
          </a:p>
          <a:p>
            <a:pPr marL="800100" lvl="2" indent="-342900" algn="just">
              <a:spcBef>
                <a:spcPct val="20000"/>
              </a:spcBef>
              <a:buClr>
                <a:schemeClr val="tx1"/>
              </a:buClr>
              <a:buFont typeface="Wingdings" panose="05000000000000000000" pitchFamily="2" charset="2"/>
              <a:buChar char="Ø"/>
              <a:defRPr/>
            </a:pPr>
            <a:r>
              <a:rPr lang="tr-TR" sz="2000" b="1" dirty="0">
                <a:solidFill>
                  <a:schemeClr val="tx1"/>
                </a:solidFill>
                <a:cs typeface="+mn-cs"/>
              </a:rPr>
              <a:t>Diğer borçlular için 3 </a:t>
            </a:r>
            <a:r>
              <a:rPr lang="tr-TR" sz="2000" b="1" dirty="0" smtClean="0">
                <a:solidFill>
                  <a:schemeClr val="tx1"/>
                </a:solidFill>
                <a:cs typeface="+mn-cs"/>
              </a:rPr>
              <a:t>ay, </a:t>
            </a:r>
            <a:endParaRPr lang="tr-TR" sz="2000" b="1" dirty="0">
              <a:solidFill>
                <a:schemeClr val="tx1"/>
              </a:solidFill>
              <a:cs typeface="+mn-cs"/>
            </a:endParaRPr>
          </a:p>
          <a:p>
            <a:pPr marL="457200" lvl="2" algn="just">
              <a:spcBef>
                <a:spcPct val="20000"/>
              </a:spcBef>
              <a:buClr>
                <a:schemeClr val="tx1"/>
              </a:buClr>
              <a:defRPr/>
            </a:pPr>
            <a:endParaRPr lang="tr-TR" sz="2400" b="1" u="sng" dirty="0">
              <a:solidFill>
                <a:schemeClr val="accent2">
                  <a:lumMod val="75000"/>
                </a:schemeClr>
              </a:solidFill>
              <a:cs typeface="+mn-cs"/>
            </a:endParaRPr>
          </a:p>
          <a:p>
            <a:pPr marL="0" lvl="1" algn="ctr">
              <a:spcBef>
                <a:spcPct val="20000"/>
              </a:spcBef>
              <a:buClr>
                <a:schemeClr val="tx1"/>
              </a:buClr>
              <a:defRPr/>
            </a:pPr>
            <a:r>
              <a:rPr lang="tr-TR" sz="2400" b="1" u="sng" dirty="0" smtClean="0">
                <a:solidFill>
                  <a:srgbClr val="0000FF"/>
                </a:solidFill>
                <a:cs typeface="+mn-cs"/>
              </a:rPr>
              <a:t>Peşin/ilk taksit ödeme </a:t>
            </a:r>
            <a:r>
              <a:rPr lang="tr-TR" sz="2400" b="1" u="sng" dirty="0">
                <a:solidFill>
                  <a:srgbClr val="0000FF"/>
                </a:solidFill>
                <a:cs typeface="+mn-cs"/>
              </a:rPr>
              <a:t>Süresi;</a:t>
            </a:r>
          </a:p>
          <a:p>
            <a:pPr marL="342900" indent="-342900" algn="just">
              <a:spcBef>
                <a:spcPct val="20000"/>
              </a:spcBef>
              <a:buClr>
                <a:schemeClr val="tx1"/>
              </a:buClr>
              <a:buFont typeface="Wingdings" panose="05000000000000000000" pitchFamily="2" charset="2"/>
              <a:buChar char="q"/>
              <a:defRPr/>
            </a:pPr>
            <a:r>
              <a:rPr lang="tr-TR" sz="2000" b="1" dirty="0">
                <a:solidFill>
                  <a:srgbClr val="FF0000"/>
                </a:solidFill>
                <a:ea typeface="+mn-ea"/>
                <a:cs typeface="+mn-cs"/>
              </a:rPr>
              <a:t> </a:t>
            </a:r>
            <a:r>
              <a:rPr lang="tr-TR" sz="2000" b="1" dirty="0" smtClean="0">
                <a:solidFill>
                  <a:srgbClr val="FF0000"/>
                </a:solidFill>
                <a:ea typeface="+mn-ea"/>
                <a:cs typeface="+mn-cs"/>
              </a:rPr>
              <a:t>Kanunun </a:t>
            </a:r>
            <a:r>
              <a:rPr lang="tr-TR" sz="2000" b="1" dirty="0">
                <a:solidFill>
                  <a:srgbClr val="FF0000"/>
                </a:solidFill>
                <a:ea typeface="+mn-ea"/>
                <a:cs typeface="+mn-cs"/>
              </a:rPr>
              <a:t>yayımlandığı tarihi izleyen ay </a:t>
            </a:r>
            <a:r>
              <a:rPr lang="tr-TR" sz="2000" b="1" dirty="0" smtClean="0">
                <a:solidFill>
                  <a:srgbClr val="FF0000"/>
                </a:solidFill>
                <a:ea typeface="+mn-ea"/>
                <a:cs typeface="+mn-cs"/>
              </a:rPr>
              <a:t>başından itibaren;</a:t>
            </a:r>
            <a:endParaRPr lang="tr-TR" sz="2000" b="1" dirty="0">
              <a:solidFill>
                <a:srgbClr val="FF0000"/>
              </a:solidFill>
              <a:ea typeface="+mn-ea"/>
              <a:cs typeface="+mn-cs"/>
            </a:endParaRPr>
          </a:p>
          <a:p>
            <a:pPr marL="800100" lvl="2" indent="-342900" algn="just">
              <a:spcBef>
                <a:spcPct val="20000"/>
              </a:spcBef>
              <a:buClr>
                <a:schemeClr val="tx1"/>
              </a:buClr>
              <a:buFont typeface="Wingdings" panose="05000000000000000000" pitchFamily="2" charset="2"/>
              <a:buChar char="Ø"/>
              <a:defRPr/>
            </a:pPr>
            <a:r>
              <a:rPr lang="tr-TR" sz="2000" b="1" dirty="0" smtClean="0">
                <a:solidFill>
                  <a:schemeClr val="tx1"/>
                </a:solidFill>
                <a:cs typeface="+mn-cs"/>
              </a:rPr>
              <a:t>Genel </a:t>
            </a:r>
            <a:r>
              <a:rPr lang="tr-TR" sz="2000" b="1" dirty="0">
                <a:solidFill>
                  <a:schemeClr val="tx1"/>
                </a:solidFill>
                <a:cs typeface="+mn-cs"/>
              </a:rPr>
              <a:t>Sağlık Sigortası borçları için 8 ay, </a:t>
            </a:r>
          </a:p>
          <a:p>
            <a:pPr marL="800100" lvl="2" indent="-342900" algn="just">
              <a:spcBef>
                <a:spcPct val="20000"/>
              </a:spcBef>
              <a:buClr>
                <a:schemeClr val="tx1"/>
              </a:buClr>
              <a:buFont typeface="Wingdings" panose="05000000000000000000" pitchFamily="2" charset="2"/>
              <a:buChar char="Ø"/>
              <a:defRPr/>
            </a:pPr>
            <a:r>
              <a:rPr lang="tr-TR" sz="2000" b="1" dirty="0">
                <a:solidFill>
                  <a:schemeClr val="tx1"/>
                </a:solidFill>
                <a:cs typeface="+mn-cs"/>
              </a:rPr>
              <a:t>Diğer borçlar için 4 </a:t>
            </a:r>
            <a:r>
              <a:rPr lang="tr-TR" sz="2000" b="1" dirty="0" smtClean="0">
                <a:solidFill>
                  <a:schemeClr val="tx1"/>
                </a:solidFill>
                <a:cs typeface="+mn-cs"/>
              </a:rPr>
              <a:t>ay, </a:t>
            </a:r>
          </a:p>
          <a:p>
            <a:pPr algn="just">
              <a:spcBef>
                <a:spcPct val="20000"/>
              </a:spcBef>
              <a:buClr>
                <a:schemeClr val="tx1"/>
              </a:buClr>
              <a:defRPr/>
            </a:pPr>
            <a:endParaRPr lang="tr-TR" sz="2000" b="1" dirty="0">
              <a:solidFill>
                <a:schemeClr val="tx1"/>
              </a:solidFill>
              <a:ea typeface="+mn-ea"/>
              <a:cs typeface="+mn-cs"/>
            </a:endParaRPr>
          </a:p>
        </p:txBody>
      </p:sp>
      <p:sp>
        <p:nvSpPr>
          <p:cNvPr id="8" name="Sağ Ok 7"/>
          <p:cNvSpPr/>
          <p:nvPr/>
        </p:nvSpPr>
        <p:spPr>
          <a:xfrm>
            <a:off x="5846538" y="1892848"/>
            <a:ext cx="288032" cy="144016"/>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9" name="Sağ Ok 8"/>
          <p:cNvSpPr/>
          <p:nvPr/>
        </p:nvSpPr>
        <p:spPr>
          <a:xfrm>
            <a:off x="4067944" y="2245514"/>
            <a:ext cx="288032" cy="144016"/>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0" name="Sağ Ok 9"/>
          <p:cNvSpPr/>
          <p:nvPr/>
        </p:nvSpPr>
        <p:spPr>
          <a:xfrm>
            <a:off x="5668069" y="3861048"/>
            <a:ext cx="288032" cy="14401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1" name="Sağ Ok 10"/>
          <p:cNvSpPr/>
          <p:nvPr/>
        </p:nvSpPr>
        <p:spPr>
          <a:xfrm>
            <a:off x="4059952" y="4249709"/>
            <a:ext cx="288032" cy="14401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2" name="Dikdörtgen 11"/>
          <p:cNvSpPr/>
          <p:nvPr/>
        </p:nvSpPr>
        <p:spPr>
          <a:xfrm>
            <a:off x="4466470" y="2132856"/>
            <a:ext cx="2084225" cy="369332"/>
          </a:xfrm>
          <a:prstGeom prst="rect">
            <a:avLst/>
          </a:prstGeom>
          <a:effectLst>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none">
            <a:spAutoFit/>
          </a:bodyPr>
          <a:lstStyle/>
          <a:p>
            <a:pPr>
              <a:defRPr/>
            </a:pPr>
            <a:r>
              <a:rPr lang="tr-TR" b="1" dirty="0"/>
              <a:t>31 Aralık 2014</a:t>
            </a:r>
            <a:endParaRPr lang="tr-TR" dirty="0"/>
          </a:p>
        </p:txBody>
      </p:sp>
      <p:sp>
        <p:nvSpPr>
          <p:cNvPr id="13" name="Dikdörtgen 12"/>
          <p:cNvSpPr/>
          <p:nvPr/>
        </p:nvSpPr>
        <p:spPr>
          <a:xfrm>
            <a:off x="6621336" y="1780190"/>
            <a:ext cx="2052165"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defRPr/>
            </a:pPr>
            <a:r>
              <a:rPr lang="tr-TR" b="1" dirty="0"/>
              <a:t>30 Nisan 2015</a:t>
            </a:r>
            <a:endParaRPr lang="tr-TR" dirty="0"/>
          </a:p>
        </p:txBody>
      </p:sp>
      <p:sp>
        <p:nvSpPr>
          <p:cNvPr id="14" name="Dikdörtgen 13"/>
          <p:cNvSpPr/>
          <p:nvPr/>
        </p:nvSpPr>
        <p:spPr>
          <a:xfrm>
            <a:off x="6515538" y="3861048"/>
            <a:ext cx="2157963"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tr-TR" b="1" dirty="0"/>
              <a:t>1 Haziran 2015</a:t>
            </a:r>
            <a:endParaRPr lang="tr-TR" dirty="0"/>
          </a:p>
        </p:txBody>
      </p:sp>
      <p:sp>
        <p:nvSpPr>
          <p:cNvPr id="15" name="Dikdörtgen 14"/>
          <p:cNvSpPr/>
          <p:nvPr/>
        </p:nvSpPr>
        <p:spPr>
          <a:xfrm>
            <a:off x="4466470" y="4209059"/>
            <a:ext cx="1909497"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tr-TR" b="1" dirty="0"/>
              <a:t>2 Şubat 2015</a:t>
            </a:r>
            <a:endParaRPr lang="tr-TR" dirty="0"/>
          </a:p>
        </p:txBody>
      </p:sp>
      <p:pic>
        <p:nvPicPr>
          <p:cNvPr id="3" name="Resim 2"/>
          <p:cNvPicPr>
            <a:picLocks noChangeAspect="1"/>
          </p:cNvPicPr>
          <p:nvPr/>
        </p:nvPicPr>
        <p:blipFill>
          <a:blip r:embed="rId2" cstate="print">
            <a:extLst/>
          </a:blip>
          <a:stretch>
            <a:fillRect/>
          </a:stretch>
        </p:blipFill>
        <p:spPr>
          <a:xfrm>
            <a:off x="2123728" y="4725143"/>
            <a:ext cx="5256584" cy="1584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defRPr/>
            </a:pPr>
            <a:r>
              <a:rPr lang="tr-TR" sz="2600" b="1" dirty="0" smtClean="0">
                <a:effectLst>
                  <a:outerShdw blurRad="38100" dist="38100" dir="2700000" algn="tl">
                    <a:srgbClr val="000000">
                      <a:alpha val="43137"/>
                    </a:srgbClr>
                  </a:outerShdw>
                </a:effectLst>
              </a:rPr>
              <a:t>Nereye ve </a:t>
            </a:r>
            <a:r>
              <a:rPr lang="tr-TR" sz="2600" b="1" dirty="0">
                <a:effectLst>
                  <a:outerShdw blurRad="38100" dist="38100" dir="2700000" algn="tl">
                    <a:srgbClr val="000000">
                      <a:alpha val="43137"/>
                    </a:srgbClr>
                  </a:outerShdw>
                </a:effectLst>
              </a:rPr>
              <a:t>Ne Şekilde Başvurulabilir?</a:t>
            </a:r>
          </a:p>
        </p:txBody>
      </p:sp>
      <p:sp>
        <p:nvSpPr>
          <p:cNvPr id="3" name="İçerik Yer Tutucusu 2"/>
          <p:cNvSpPr>
            <a:spLocks noGrp="1"/>
          </p:cNvSpPr>
          <p:nvPr>
            <p:ph idx="1"/>
          </p:nvPr>
        </p:nvSpPr>
        <p:spPr>
          <a:xfrm>
            <a:off x="304800" y="1071563"/>
            <a:ext cx="4338638" cy="5357812"/>
          </a:xfrm>
          <a:ln>
            <a:noFill/>
          </a:ln>
        </p:spPr>
        <p:txBody>
          <a:bodyPr/>
          <a:lstStyle/>
          <a:p>
            <a:pPr algn="just">
              <a:defRPr/>
            </a:pPr>
            <a:r>
              <a:rPr lang="tr-TR" sz="2000" dirty="0" smtClean="0"/>
              <a:t>İşverenler İçin;</a:t>
            </a:r>
          </a:p>
          <a:p>
            <a:pPr algn="just">
              <a:defRPr/>
            </a:pPr>
            <a:endParaRPr lang="tr-TR" sz="1600" dirty="0"/>
          </a:p>
          <a:p>
            <a:pPr algn="just">
              <a:buFont typeface="Wingdings" pitchFamily="2" charset="2"/>
              <a:buChar char="Ø"/>
              <a:defRPr/>
            </a:pPr>
            <a:r>
              <a:rPr lang="tr-TR" sz="1600" dirty="0" smtClean="0"/>
              <a:t>Yapılandırma kapsamındaki prim </a:t>
            </a:r>
            <a:r>
              <a:rPr lang="tr-TR" sz="1600" dirty="0"/>
              <a:t>borçları için </a:t>
            </a:r>
            <a:r>
              <a:rPr lang="tr-TR" sz="1600" u="sng" dirty="0" smtClean="0">
                <a:solidFill>
                  <a:srgbClr val="008000"/>
                </a:solidFill>
              </a:rPr>
              <a:t>e-Sigorta</a:t>
            </a:r>
            <a:r>
              <a:rPr lang="tr-TR" sz="1600" dirty="0" smtClean="0"/>
              <a:t> </a:t>
            </a:r>
            <a:r>
              <a:rPr lang="tr-TR" sz="1600" dirty="0"/>
              <a:t>kanalıyla veya elden ya da posta yoluyla </a:t>
            </a:r>
            <a:r>
              <a:rPr lang="tr-TR" sz="1600" dirty="0">
                <a:solidFill>
                  <a:srgbClr val="008000"/>
                </a:solidFill>
              </a:rPr>
              <a:t>işyerinin bağlı bulunduğu sosyal güvenlik il müdürlüğüne/sosyal güvenlik merkezine</a:t>
            </a:r>
            <a:r>
              <a:rPr lang="tr-TR" sz="1600" dirty="0" smtClean="0">
                <a:solidFill>
                  <a:srgbClr val="008000"/>
                </a:solidFill>
              </a:rPr>
              <a:t>,</a:t>
            </a:r>
          </a:p>
          <a:p>
            <a:pPr marL="0" indent="0" algn="just">
              <a:buFont typeface="Wingdings" pitchFamily="2" charset="2"/>
              <a:buNone/>
              <a:defRPr/>
            </a:pPr>
            <a:endParaRPr lang="tr-TR" sz="1600" dirty="0" smtClean="0"/>
          </a:p>
          <a:p>
            <a:pPr algn="just">
              <a:defRPr/>
            </a:pPr>
            <a:r>
              <a:rPr lang="tr-TR" dirty="0"/>
              <a:t>4/b </a:t>
            </a:r>
            <a:r>
              <a:rPr lang="tr-TR" dirty="0" smtClean="0"/>
              <a:t>(</a:t>
            </a:r>
            <a:r>
              <a:rPr lang="tr-TR" dirty="0" err="1" smtClean="0"/>
              <a:t>Bağ-Kur</a:t>
            </a:r>
            <a:r>
              <a:rPr lang="tr-TR" dirty="0"/>
              <a:t>) </a:t>
            </a:r>
            <a:r>
              <a:rPr lang="tr-TR" dirty="0" smtClean="0"/>
              <a:t>Sigortalıları </a:t>
            </a:r>
            <a:r>
              <a:rPr lang="tr-TR" dirty="0"/>
              <a:t>İ</a:t>
            </a:r>
            <a:r>
              <a:rPr lang="tr-TR" dirty="0" smtClean="0"/>
              <a:t>çin;</a:t>
            </a:r>
          </a:p>
          <a:p>
            <a:pPr marL="0" indent="0" algn="just">
              <a:buFont typeface="Wingdings" pitchFamily="2" charset="2"/>
              <a:buNone/>
              <a:defRPr/>
            </a:pPr>
            <a:endParaRPr lang="tr-TR" sz="1600" dirty="0"/>
          </a:p>
          <a:p>
            <a:pPr algn="just">
              <a:buFont typeface="Wingdings" pitchFamily="2" charset="2"/>
              <a:buChar char="Ø"/>
              <a:defRPr/>
            </a:pPr>
            <a:r>
              <a:rPr lang="tr-TR" sz="1600" dirty="0"/>
              <a:t>Durdurulan sigortalılık sürelerinin ihyasına ilişkin prim borçları </a:t>
            </a:r>
            <a:r>
              <a:rPr lang="tr-TR" sz="1600" dirty="0" smtClean="0"/>
              <a:t>yönünden </a:t>
            </a:r>
            <a:r>
              <a:rPr lang="tr-TR" sz="1600" dirty="0"/>
              <a:t>sigortalı </a:t>
            </a:r>
            <a:r>
              <a:rPr lang="tr-TR" sz="1600" u="sng" dirty="0">
                <a:solidFill>
                  <a:srgbClr val="008000"/>
                </a:solidFill>
              </a:rPr>
              <a:t>dosyalarının </a:t>
            </a:r>
            <a:r>
              <a:rPr lang="tr-TR" sz="1600" u="sng" dirty="0" smtClean="0">
                <a:solidFill>
                  <a:srgbClr val="008000"/>
                </a:solidFill>
              </a:rPr>
              <a:t>bulunduğu</a:t>
            </a:r>
            <a:r>
              <a:rPr lang="tr-TR" sz="1600" dirty="0" smtClean="0">
                <a:solidFill>
                  <a:srgbClr val="008000"/>
                </a:solidFill>
              </a:rPr>
              <a:t>,</a:t>
            </a:r>
          </a:p>
          <a:p>
            <a:pPr algn="just">
              <a:buFont typeface="Wingdings" pitchFamily="2" charset="2"/>
              <a:buChar char="Ø"/>
              <a:defRPr/>
            </a:pPr>
            <a:r>
              <a:rPr lang="tr-TR" sz="1600" dirty="0" smtClean="0"/>
              <a:t>Prim </a:t>
            </a:r>
            <a:r>
              <a:rPr lang="tr-TR" sz="1600" dirty="0"/>
              <a:t>borçları yönünden </a:t>
            </a:r>
            <a:r>
              <a:rPr lang="tr-TR" sz="1600" dirty="0" smtClean="0"/>
              <a:t>ise </a:t>
            </a:r>
            <a:r>
              <a:rPr lang="tr-TR" sz="1600" u="sng" dirty="0" smtClean="0">
                <a:solidFill>
                  <a:srgbClr val="008000"/>
                </a:solidFill>
              </a:rPr>
              <a:t>herhangi </a:t>
            </a:r>
            <a:r>
              <a:rPr lang="tr-TR" sz="1600" u="sng" dirty="0">
                <a:solidFill>
                  <a:srgbClr val="008000"/>
                </a:solidFill>
              </a:rPr>
              <a:t>bir </a:t>
            </a:r>
            <a:r>
              <a:rPr lang="tr-TR" sz="1600" u="sng" dirty="0" smtClean="0">
                <a:solidFill>
                  <a:srgbClr val="008000"/>
                </a:solidFill>
              </a:rPr>
              <a:t>sosyal </a:t>
            </a:r>
            <a:r>
              <a:rPr lang="tr-TR" sz="1600" u="sng" dirty="0">
                <a:solidFill>
                  <a:srgbClr val="008000"/>
                </a:solidFill>
              </a:rPr>
              <a:t>güvenlik il müdürlüğüne/sosyal güvenlik </a:t>
            </a:r>
            <a:r>
              <a:rPr lang="tr-TR" sz="1600" u="sng" dirty="0" smtClean="0">
                <a:solidFill>
                  <a:srgbClr val="008000"/>
                </a:solidFill>
              </a:rPr>
              <a:t>merkezine</a:t>
            </a:r>
            <a:r>
              <a:rPr lang="tr-TR" sz="1600" dirty="0" smtClean="0"/>
              <a:t> elden </a:t>
            </a:r>
            <a:r>
              <a:rPr lang="tr-TR" sz="1600" dirty="0"/>
              <a:t>ya da posta yoluyla</a:t>
            </a:r>
            <a:r>
              <a:rPr lang="tr-TR" sz="1600" dirty="0" smtClean="0"/>
              <a:t>,</a:t>
            </a:r>
          </a:p>
          <a:p>
            <a:pPr algn="just">
              <a:buFont typeface="Wingdings" pitchFamily="2" charset="2"/>
              <a:buChar char="Ø"/>
              <a:defRPr/>
            </a:pPr>
            <a:endParaRPr lang="tr-TR" sz="1600" dirty="0"/>
          </a:p>
          <a:p>
            <a:pPr marL="0" indent="0" algn="just">
              <a:buFont typeface="Wingdings" pitchFamily="2" charset="2"/>
              <a:buNone/>
              <a:defRPr/>
            </a:pPr>
            <a:r>
              <a:rPr lang="tr-TR" sz="1600" dirty="0"/>
              <a:t>başvuruda bulunmaları gerekmektedir.</a:t>
            </a:r>
          </a:p>
        </p:txBody>
      </p:sp>
      <p:sp>
        <p:nvSpPr>
          <p:cNvPr id="20484"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79EEC23B-027D-4232-8BA7-CC9844A67643}" type="slidenum">
              <a:rPr lang="tr-TR" smtClean="0"/>
              <a:pPr/>
              <a:t>15</a:t>
            </a:fld>
            <a:endParaRPr lang="tr-TR" smtClean="0"/>
          </a:p>
        </p:txBody>
      </p:sp>
      <p:sp>
        <p:nvSpPr>
          <p:cNvPr id="5" name="Sağ Ok 4"/>
          <p:cNvSpPr/>
          <p:nvPr/>
        </p:nvSpPr>
        <p:spPr>
          <a:xfrm>
            <a:off x="2411413" y="1089025"/>
            <a:ext cx="2447925" cy="323850"/>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0000"/>
              </a:solidFill>
            </a:endParaRPr>
          </a:p>
        </p:txBody>
      </p:sp>
      <p:sp>
        <p:nvSpPr>
          <p:cNvPr id="6" name="Sağ Ok 5"/>
          <p:cNvSpPr/>
          <p:nvPr/>
        </p:nvSpPr>
        <p:spPr>
          <a:xfrm>
            <a:off x="4146550" y="3644900"/>
            <a:ext cx="719138" cy="288925"/>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0000"/>
              </a:solidFill>
            </a:endParaRPr>
          </a:p>
        </p:txBody>
      </p:sp>
      <p:pic>
        <p:nvPicPr>
          <p:cNvPr id="7" name="Resim 6"/>
          <p:cNvPicPr>
            <a:picLocks noChangeAspect="1"/>
          </p:cNvPicPr>
          <p:nvPr/>
        </p:nvPicPr>
        <p:blipFill>
          <a:blip r:embed="rId2" cstate="print">
            <a:extLst/>
          </a:blip>
          <a:stretch>
            <a:fillRect/>
          </a:stretch>
        </p:blipFill>
        <p:spPr>
          <a:xfrm>
            <a:off x="5436096" y="3861048"/>
            <a:ext cx="2664296" cy="2131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Resim 7"/>
          <p:cNvPicPr>
            <a:picLocks noChangeAspect="1"/>
          </p:cNvPicPr>
          <p:nvPr/>
        </p:nvPicPr>
        <p:blipFill>
          <a:blip r:embed="rId3" cstate="print">
            <a:extLst/>
          </a:blip>
          <a:stretch>
            <a:fillRect/>
          </a:stretch>
        </p:blipFill>
        <p:spPr>
          <a:xfrm>
            <a:off x="4881385" y="1962999"/>
            <a:ext cx="1764195" cy="9619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Resim 8"/>
          <p:cNvPicPr>
            <a:picLocks noChangeAspect="1"/>
          </p:cNvPicPr>
          <p:nvPr/>
        </p:nvPicPr>
        <p:blipFill>
          <a:blip r:embed="rId2" cstate="print">
            <a:extLst/>
          </a:blip>
          <a:stretch>
            <a:fillRect/>
          </a:stretch>
        </p:blipFill>
        <p:spPr>
          <a:xfrm>
            <a:off x="7020272" y="1085175"/>
            <a:ext cx="1872208" cy="18397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Resim 10"/>
          <p:cNvPicPr>
            <a:picLocks noChangeAspect="1"/>
          </p:cNvPicPr>
          <p:nvPr/>
        </p:nvPicPr>
        <p:blipFill>
          <a:blip r:embed="rId4" cstate="print">
            <a:extLst/>
          </a:blip>
          <a:stretch>
            <a:fillRect/>
          </a:stretch>
        </p:blipFill>
        <p:spPr>
          <a:xfrm>
            <a:off x="4881385" y="1085175"/>
            <a:ext cx="1748893" cy="8778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defRPr/>
            </a:pPr>
            <a:r>
              <a:rPr lang="tr-TR" sz="2600" b="1" dirty="0">
                <a:effectLst>
                  <a:outerShdw blurRad="38100" dist="38100" dir="2700000" algn="tl">
                    <a:srgbClr val="000000">
                      <a:alpha val="43137"/>
                    </a:srgbClr>
                  </a:outerShdw>
                </a:effectLst>
              </a:rPr>
              <a:t>Nereye ve Ne Şekilde Başvurulabilir?</a:t>
            </a:r>
          </a:p>
        </p:txBody>
      </p:sp>
      <p:sp>
        <p:nvSpPr>
          <p:cNvPr id="3" name="İçerik Yer Tutucusu 2"/>
          <p:cNvSpPr>
            <a:spLocks noGrp="1"/>
          </p:cNvSpPr>
          <p:nvPr>
            <p:ph idx="1"/>
          </p:nvPr>
        </p:nvSpPr>
        <p:spPr>
          <a:xfrm>
            <a:off x="304800" y="908050"/>
            <a:ext cx="8610600" cy="5521325"/>
          </a:xfrm>
          <a:ln>
            <a:noFill/>
          </a:ln>
        </p:spPr>
        <p:txBody>
          <a:bodyPr/>
          <a:lstStyle/>
          <a:p>
            <a:pPr>
              <a:defRPr/>
            </a:pPr>
            <a:r>
              <a:rPr lang="tr-TR" sz="2400" dirty="0" smtClean="0">
                <a:solidFill>
                  <a:srgbClr val="0000FF"/>
                </a:solidFill>
              </a:rPr>
              <a:t>Kamu İşyerleri İçin;</a:t>
            </a:r>
          </a:p>
          <a:p>
            <a:pPr marL="0" indent="0">
              <a:buFont typeface="Wingdings" pitchFamily="2" charset="2"/>
              <a:buNone/>
              <a:defRPr/>
            </a:pPr>
            <a:endParaRPr lang="tr-TR" sz="2400" dirty="0"/>
          </a:p>
          <a:p>
            <a:pPr marL="0" indent="0">
              <a:buFont typeface="Wingdings" pitchFamily="2" charset="2"/>
              <a:buNone/>
              <a:defRPr/>
            </a:pPr>
            <a:endParaRPr lang="tr-TR" sz="2400" dirty="0" smtClean="0"/>
          </a:p>
          <a:p>
            <a:pPr marL="0" indent="0">
              <a:buFont typeface="Wingdings" pitchFamily="2" charset="2"/>
              <a:buNone/>
              <a:defRPr/>
            </a:pPr>
            <a:endParaRPr lang="tr-TR" sz="2400" dirty="0"/>
          </a:p>
          <a:p>
            <a:pPr marL="0" indent="0">
              <a:buFont typeface="Wingdings" pitchFamily="2" charset="2"/>
              <a:buNone/>
              <a:defRPr/>
            </a:pPr>
            <a:endParaRPr lang="tr-TR" sz="2400" dirty="0" smtClean="0"/>
          </a:p>
          <a:p>
            <a:pPr marL="0" indent="0">
              <a:buFont typeface="Wingdings" pitchFamily="2" charset="2"/>
              <a:buNone/>
              <a:defRPr/>
            </a:pPr>
            <a:endParaRPr lang="tr-TR" sz="2400" dirty="0"/>
          </a:p>
          <a:p>
            <a:pPr marL="0" indent="0">
              <a:buFont typeface="Wingdings" pitchFamily="2" charset="2"/>
              <a:buNone/>
              <a:defRPr/>
            </a:pPr>
            <a:endParaRPr lang="tr-TR" sz="2400" dirty="0" smtClean="0"/>
          </a:p>
          <a:p>
            <a:pPr marL="0" indent="0">
              <a:buFont typeface="Wingdings" pitchFamily="2" charset="2"/>
              <a:buNone/>
              <a:defRPr/>
            </a:pPr>
            <a:endParaRPr lang="tr-TR" sz="2400" dirty="0"/>
          </a:p>
          <a:p>
            <a:pPr marL="0" indent="0">
              <a:buFont typeface="Wingdings" pitchFamily="2" charset="2"/>
              <a:buNone/>
              <a:defRPr/>
            </a:pPr>
            <a:endParaRPr lang="tr-TR" sz="2400" dirty="0" smtClean="0"/>
          </a:p>
          <a:p>
            <a:pPr marL="0" indent="0">
              <a:buFont typeface="Wingdings" pitchFamily="2" charset="2"/>
              <a:buNone/>
              <a:defRPr/>
            </a:pPr>
            <a:endParaRPr lang="tr-TR" sz="2400" dirty="0"/>
          </a:p>
          <a:p>
            <a:pPr marL="0" indent="0">
              <a:buFont typeface="Wingdings" pitchFamily="2" charset="2"/>
              <a:buNone/>
              <a:defRPr/>
            </a:pPr>
            <a:endParaRPr lang="tr-TR" sz="3600" dirty="0" smtClean="0"/>
          </a:p>
          <a:p>
            <a:pPr marL="0" indent="0">
              <a:buFont typeface="Wingdings" pitchFamily="2" charset="2"/>
              <a:buNone/>
              <a:defRPr/>
            </a:pPr>
            <a:r>
              <a:rPr lang="tr-TR" sz="2400" dirty="0" smtClean="0"/>
              <a:t>başvuruda </a:t>
            </a:r>
            <a:r>
              <a:rPr lang="tr-TR" sz="2400" dirty="0"/>
              <a:t>bulunmaları gerekmektedir.</a:t>
            </a:r>
            <a:endParaRPr lang="tr-TR" sz="2400" b="0" dirty="0"/>
          </a:p>
          <a:p>
            <a:pPr marL="0" indent="0">
              <a:buFont typeface="Wingdings" pitchFamily="2" charset="2"/>
              <a:buNone/>
              <a:defRPr/>
            </a:pPr>
            <a:endParaRPr lang="tr-TR" sz="2400" dirty="0"/>
          </a:p>
        </p:txBody>
      </p:sp>
      <p:sp>
        <p:nvSpPr>
          <p:cNvPr id="21508"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5C5AEFE-1946-42B9-8137-4C64F1B79994}" type="slidenum">
              <a:rPr lang="tr-TR" smtClean="0"/>
              <a:pPr/>
              <a:t>16</a:t>
            </a:fld>
            <a:endParaRPr lang="tr-TR" smtClean="0"/>
          </a:p>
        </p:txBody>
      </p:sp>
      <p:sp>
        <p:nvSpPr>
          <p:cNvPr id="7" name="Dikdörtgen 6"/>
          <p:cNvSpPr/>
          <p:nvPr/>
        </p:nvSpPr>
        <p:spPr>
          <a:xfrm>
            <a:off x="314325" y="1484313"/>
            <a:ext cx="4978400" cy="20320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r>
              <a:rPr lang="tr-TR" dirty="0">
                <a:solidFill>
                  <a:srgbClr val="FFFFFF"/>
                </a:solidFill>
                <a:latin typeface="Calibri" pitchFamily="34" charset="0"/>
                <a:ea typeface="Calibri" pitchFamily="34" charset="0"/>
                <a:cs typeface="Calibri" pitchFamily="34" charset="0"/>
              </a:rPr>
              <a:t>Emekli keseneği, kurum karşılığı, sigorta primi ile fiili hizmet süresi zammı ve itibari hizmet süresi zammına ilişkin prim borçları için </a:t>
            </a:r>
            <a:r>
              <a:rPr lang="tr-TR" b="1" u="sng" dirty="0">
                <a:solidFill>
                  <a:srgbClr val="FFFFFF"/>
                </a:solidFill>
                <a:latin typeface="Calibri" pitchFamily="34" charset="0"/>
                <a:ea typeface="Calibri" pitchFamily="34" charset="0"/>
                <a:cs typeface="Calibri" pitchFamily="34" charset="0"/>
              </a:rPr>
              <a:t>e-Sigorta kanalıyla veya elden ya da posta </a:t>
            </a:r>
            <a:r>
              <a:rPr lang="tr-TR" dirty="0">
                <a:solidFill>
                  <a:srgbClr val="FFFFFF"/>
                </a:solidFill>
                <a:latin typeface="Calibri" pitchFamily="34" charset="0"/>
                <a:ea typeface="Calibri" pitchFamily="34" charset="0"/>
                <a:cs typeface="Calibri" pitchFamily="34" charset="0"/>
              </a:rPr>
              <a:t>yoluyla </a:t>
            </a:r>
            <a:r>
              <a:rPr lang="tr-TR" b="1" dirty="0">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Sigorta Primleri Genel Müdürlüğü Kamu Görevlileri Tescil Prim ve Hizmet Daire Başkanlığı </a:t>
            </a:r>
            <a:r>
              <a:rPr lang="tr-TR" b="1" dirty="0" err="1">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Mithatpaşa</a:t>
            </a:r>
            <a:r>
              <a:rPr lang="tr-TR" b="1" dirty="0">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 Caddesi No:7 </a:t>
            </a:r>
            <a:r>
              <a:rPr lang="tr-TR" b="1" dirty="0" err="1">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Sıhhıye</a:t>
            </a:r>
            <a:r>
              <a:rPr lang="tr-TR" b="1" dirty="0">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/ANKARA </a:t>
            </a:r>
            <a:r>
              <a:rPr lang="tr-TR" dirty="0">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adresine,</a:t>
            </a:r>
          </a:p>
        </p:txBody>
      </p:sp>
      <p:sp>
        <p:nvSpPr>
          <p:cNvPr id="8" name="Dikdörtgen 7"/>
          <p:cNvSpPr/>
          <p:nvPr/>
        </p:nvSpPr>
        <p:spPr>
          <a:xfrm>
            <a:off x="336550" y="3500438"/>
            <a:ext cx="4956175" cy="120015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just"/>
            <a:r>
              <a:rPr lang="tr-TR" dirty="0">
                <a:solidFill>
                  <a:srgbClr val="FFFFFF"/>
                </a:solidFill>
                <a:latin typeface="Calibri" pitchFamily="34" charset="0"/>
                <a:ea typeface="Calibri" pitchFamily="34" charset="0"/>
                <a:cs typeface="Calibri" pitchFamily="34" charset="0"/>
              </a:rPr>
              <a:t>Ek karşılık prim borçları için e-Sigorta kanalıyla veya elden </a:t>
            </a:r>
            <a:r>
              <a:rPr lang="tr-TR" dirty="0" smtClean="0">
                <a:solidFill>
                  <a:srgbClr val="FFFFFF"/>
                </a:solidFill>
                <a:latin typeface="Calibri" pitchFamily="34" charset="0"/>
                <a:ea typeface="Calibri" pitchFamily="34" charset="0"/>
                <a:cs typeface="Calibri" pitchFamily="34" charset="0"/>
              </a:rPr>
              <a:t>ya da </a:t>
            </a:r>
            <a:r>
              <a:rPr lang="tr-TR" dirty="0">
                <a:solidFill>
                  <a:srgbClr val="FFFFFF"/>
                </a:solidFill>
                <a:latin typeface="Calibri" pitchFamily="34" charset="0"/>
                <a:ea typeface="Calibri" pitchFamily="34" charset="0"/>
                <a:cs typeface="Calibri" pitchFamily="34" charset="0"/>
              </a:rPr>
              <a:t>posta yoluyla </a:t>
            </a:r>
            <a:r>
              <a:rPr lang="tr-TR" b="1" dirty="0">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Strateji Geliştirme Başkanlığı Muhasebe Daire Başkanlığı</a:t>
            </a:r>
            <a:r>
              <a:rPr lang="tr-TR" dirty="0">
                <a:solidFill>
                  <a:srgbClr val="FFFFFF"/>
                </a:solidFill>
                <a:latin typeface="Calibri" pitchFamily="34" charset="0"/>
                <a:ea typeface="Calibri" pitchFamily="34" charset="0"/>
                <a:cs typeface="Calibri" pitchFamily="34" charset="0"/>
              </a:rPr>
              <a:t> </a:t>
            </a:r>
            <a:r>
              <a:rPr lang="tr-TR" b="1" dirty="0" err="1">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Ziyabey</a:t>
            </a:r>
            <a:r>
              <a:rPr lang="tr-TR" b="1" dirty="0">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 Cad. No:6 Balgat/ANKARA </a:t>
            </a:r>
            <a:r>
              <a:rPr lang="tr-TR" dirty="0">
                <a:solidFill>
                  <a:srgbClr val="FFFFFF"/>
                </a:solidFill>
                <a:effectLst>
                  <a:outerShdw blurRad="38100" dist="38100" dir="2700000" algn="tl">
                    <a:srgbClr val="000000"/>
                  </a:outerShdw>
                </a:effectLst>
                <a:latin typeface="Calibri" pitchFamily="34" charset="0"/>
                <a:ea typeface="Calibri" pitchFamily="34" charset="0"/>
                <a:cs typeface="Calibri" pitchFamily="34" charset="0"/>
              </a:rPr>
              <a:t>adresine,</a:t>
            </a:r>
          </a:p>
        </p:txBody>
      </p:sp>
      <p:sp>
        <p:nvSpPr>
          <p:cNvPr id="9" name="Dikdörtgen 8"/>
          <p:cNvSpPr/>
          <p:nvPr/>
        </p:nvSpPr>
        <p:spPr>
          <a:xfrm>
            <a:off x="314325" y="4808538"/>
            <a:ext cx="4689723" cy="120015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tr-TR" u="sng" dirty="0">
                <a:solidFill>
                  <a:srgbClr val="0000FF"/>
                </a:solidFill>
                <a:latin typeface="Calibri" pitchFamily="34" charset="0"/>
                <a:ea typeface="Calibri" pitchFamily="34" charset="0"/>
                <a:cs typeface="Calibri" pitchFamily="34" charset="0"/>
              </a:rPr>
              <a:t>İdari para cezası borçları </a:t>
            </a:r>
            <a:r>
              <a:rPr lang="tr-TR" dirty="0">
                <a:solidFill>
                  <a:srgbClr val="023653"/>
                </a:solidFill>
                <a:latin typeface="Calibri" pitchFamily="34" charset="0"/>
                <a:ea typeface="Calibri" pitchFamily="34" charset="0"/>
                <a:cs typeface="Calibri" pitchFamily="34" charset="0"/>
              </a:rPr>
              <a:t>için e-Sigorta kanalıyla veya elden ya da posta yoluyla </a:t>
            </a:r>
            <a:r>
              <a:rPr lang="tr-TR" b="1" dirty="0">
                <a:solidFill>
                  <a:srgbClr val="023653"/>
                </a:solidFill>
                <a:latin typeface="Calibri" pitchFamily="34" charset="0"/>
                <a:ea typeface="Calibri" pitchFamily="34" charset="0"/>
                <a:cs typeface="Calibri" pitchFamily="34" charset="0"/>
              </a:rPr>
              <a:t>işyerinin bağlı bulunduğu </a:t>
            </a:r>
            <a:r>
              <a:rPr lang="tr-TR" b="1" u="sng" dirty="0" smtClean="0">
                <a:solidFill>
                  <a:srgbClr val="0000FF"/>
                </a:solidFill>
                <a:latin typeface="Calibri" pitchFamily="34" charset="0"/>
                <a:ea typeface="Calibri" pitchFamily="34" charset="0"/>
                <a:cs typeface="Calibri" pitchFamily="34" charset="0"/>
              </a:rPr>
              <a:t>SGK İl </a:t>
            </a:r>
            <a:r>
              <a:rPr lang="tr-TR" b="1" dirty="0" smtClean="0">
                <a:solidFill>
                  <a:srgbClr val="023653"/>
                </a:solidFill>
                <a:latin typeface="Calibri" pitchFamily="34" charset="0"/>
                <a:ea typeface="Calibri" pitchFamily="34" charset="0"/>
                <a:cs typeface="Calibri" pitchFamily="34" charset="0"/>
              </a:rPr>
              <a:t>müdürlüğüne/sosyal </a:t>
            </a:r>
            <a:r>
              <a:rPr lang="tr-TR" b="1" dirty="0">
                <a:solidFill>
                  <a:srgbClr val="023653"/>
                </a:solidFill>
                <a:latin typeface="Calibri" pitchFamily="34" charset="0"/>
                <a:ea typeface="Calibri" pitchFamily="34" charset="0"/>
                <a:cs typeface="Calibri" pitchFamily="34" charset="0"/>
              </a:rPr>
              <a:t>güvenlik merkezine</a:t>
            </a:r>
            <a:endParaRPr lang="tr-TR" dirty="0">
              <a:solidFill>
                <a:srgbClr val="023653"/>
              </a:solidFill>
              <a:latin typeface="Calibri" pitchFamily="34" charset="0"/>
              <a:ea typeface="Calibri" pitchFamily="34" charset="0"/>
              <a:cs typeface="Calibri" pitchFamily="34" charset="0"/>
            </a:endParaRPr>
          </a:p>
        </p:txBody>
      </p:sp>
      <p:pic>
        <p:nvPicPr>
          <p:cNvPr id="6" name="Resim 5"/>
          <p:cNvPicPr>
            <a:picLocks noChangeAspect="1"/>
          </p:cNvPicPr>
          <p:nvPr/>
        </p:nvPicPr>
        <p:blipFill>
          <a:blip r:embed="rId2" cstate="print">
            <a:extLst/>
          </a:blip>
          <a:stretch>
            <a:fillRect/>
          </a:stretch>
        </p:blipFill>
        <p:spPr>
          <a:xfrm>
            <a:off x="6588224" y="4808184"/>
            <a:ext cx="2160240" cy="15011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Sağ Ok 9"/>
          <p:cNvSpPr/>
          <p:nvPr/>
        </p:nvSpPr>
        <p:spPr>
          <a:xfrm>
            <a:off x="5435600" y="2338388"/>
            <a:ext cx="649288" cy="323850"/>
          </a:xfrm>
          <a:prstGeom prst="rightArrow">
            <a:avLst/>
          </a:prstGeom>
          <a:solidFill>
            <a:schemeClr val="accent2">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Sağ Ok 10"/>
          <p:cNvSpPr/>
          <p:nvPr/>
        </p:nvSpPr>
        <p:spPr>
          <a:xfrm>
            <a:off x="5468938" y="3938588"/>
            <a:ext cx="647700" cy="323850"/>
          </a:xfrm>
          <a:prstGeom prst="rightArrow">
            <a:avLst/>
          </a:prstGeom>
          <a:solidFill>
            <a:schemeClr val="accent4">
              <a:lumMod val="75000"/>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Sağ Ok 11"/>
          <p:cNvSpPr/>
          <p:nvPr/>
        </p:nvSpPr>
        <p:spPr>
          <a:xfrm>
            <a:off x="5004048" y="4797152"/>
            <a:ext cx="1440160" cy="1440160"/>
          </a:xfrm>
          <a:prstGeom prst="rightArrow">
            <a:avLst/>
          </a:prstGeom>
          <a:solidFill>
            <a:schemeClr val="accent1">
              <a:lumMod val="60000"/>
              <a:lumOff val="40000"/>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smtClean="0">
                <a:solidFill>
                  <a:srgbClr val="0000FF"/>
                </a:solidFill>
              </a:rPr>
              <a:t>ARDAHAN SGK</a:t>
            </a:r>
            <a:endParaRPr lang="tr-TR" sz="1400" dirty="0">
              <a:solidFill>
                <a:srgbClr val="0000FF"/>
              </a:solidFill>
            </a:endParaRPr>
          </a:p>
        </p:txBody>
      </p:sp>
      <p:pic>
        <p:nvPicPr>
          <p:cNvPr id="13" name="Resim 12"/>
          <p:cNvPicPr/>
          <p:nvPr/>
        </p:nvPicPr>
        <p:blipFill>
          <a:blip r:embed="rId3" cstate="print">
            <a:extLst/>
          </a:blip>
          <a:srcRect/>
          <a:stretch>
            <a:fillRect/>
          </a:stretch>
        </p:blipFill>
        <p:spPr bwMode="auto">
          <a:xfrm>
            <a:off x="6444209" y="1484313"/>
            <a:ext cx="2304255" cy="14406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301" y="3212976"/>
            <a:ext cx="2304255" cy="13681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619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p:nvPr/>
        </p:nvPicPr>
        <p:blipFill>
          <a:blip r:embed="rId2" cstate="print">
            <a:extLst/>
          </a:blip>
          <a:srcRect/>
          <a:stretch>
            <a:fillRect/>
          </a:stretch>
        </p:blipFill>
        <p:spPr bwMode="auto">
          <a:xfrm>
            <a:off x="377534" y="3203417"/>
            <a:ext cx="1512167" cy="1054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Başlık 1"/>
          <p:cNvSpPr>
            <a:spLocks noGrp="1"/>
          </p:cNvSpPr>
          <p:nvPr>
            <p:ph type="title"/>
          </p:nvPr>
        </p:nvSpPr>
        <p:spPr>
          <a:xfrm>
            <a:off x="2571750" y="0"/>
            <a:ext cx="6572250" cy="706438"/>
          </a:xfrm>
        </p:spPr>
        <p:txBody>
          <a:bodyPr/>
          <a:lstStyle/>
          <a:p>
            <a:pPr>
              <a:defRPr/>
            </a:pPr>
            <a:r>
              <a:rPr lang="tr-TR" sz="2600" b="1" dirty="0">
                <a:effectLst>
                  <a:outerShdw blurRad="38100" dist="38100" dir="2700000" algn="tl">
                    <a:srgbClr val="000000">
                      <a:alpha val="43137"/>
                    </a:srgbClr>
                  </a:outerShdw>
                </a:effectLst>
              </a:rPr>
              <a:t>Nereye ve Ne Şekilde Başvurulabilir?</a:t>
            </a:r>
          </a:p>
        </p:txBody>
      </p:sp>
      <p:sp>
        <p:nvSpPr>
          <p:cNvPr id="3" name="İçerik Yer Tutucusu 2"/>
          <p:cNvSpPr>
            <a:spLocks noGrp="1"/>
          </p:cNvSpPr>
          <p:nvPr>
            <p:ph idx="1"/>
          </p:nvPr>
        </p:nvSpPr>
        <p:spPr>
          <a:xfrm>
            <a:off x="304800" y="1071563"/>
            <a:ext cx="8610600" cy="5357812"/>
          </a:xfrm>
          <a:ln>
            <a:noFill/>
          </a:ln>
        </p:spPr>
        <p:txBody>
          <a:bodyPr/>
          <a:lstStyle/>
          <a:p>
            <a:pPr>
              <a:defRPr/>
            </a:pPr>
            <a:r>
              <a:rPr lang="tr-TR" sz="2400" dirty="0" smtClean="0"/>
              <a:t>Sosyal Güvenlik Destek Primi Borçları İçin;</a:t>
            </a:r>
          </a:p>
          <a:p>
            <a:pPr marL="0" indent="0">
              <a:buFont typeface="Wingdings" pitchFamily="2" charset="2"/>
              <a:buNone/>
              <a:defRPr/>
            </a:pPr>
            <a:endParaRPr lang="tr-TR" sz="2400" dirty="0"/>
          </a:p>
          <a:p>
            <a:pPr marL="0" indent="0">
              <a:buFont typeface="Wingdings" pitchFamily="2" charset="2"/>
              <a:buNone/>
              <a:defRPr/>
            </a:pPr>
            <a:endParaRPr lang="tr-TR" sz="2400" dirty="0" smtClean="0"/>
          </a:p>
          <a:p>
            <a:pPr marL="0" indent="0">
              <a:buFont typeface="Wingdings" pitchFamily="2" charset="2"/>
              <a:buNone/>
              <a:defRPr/>
            </a:pPr>
            <a:endParaRPr lang="tr-TR" sz="2400" dirty="0"/>
          </a:p>
          <a:p>
            <a:pPr marL="0" indent="0">
              <a:buFont typeface="Wingdings" pitchFamily="2" charset="2"/>
              <a:buNone/>
              <a:defRPr/>
            </a:pPr>
            <a:endParaRPr lang="tr-TR" sz="2400" dirty="0" smtClean="0"/>
          </a:p>
          <a:p>
            <a:pPr marL="0" indent="0">
              <a:buFont typeface="Wingdings" pitchFamily="2" charset="2"/>
              <a:buNone/>
              <a:defRPr/>
            </a:pPr>
            <a:endParaRPr lang="tr-TR" sz="2400" dirty="0"/>
          </a:p>
          <a:p>
            <a:pPr algn="just">
              <a:buFont typeface="Wingdings" pitchFamily="2" charset="2"/>
              <a:buChar char="Ø"/>
              <a:defRPr/>
            </a:pPr>
            <a:endParaRPr lang="tr-TR" sz="2400" dirty="0" smtClean="0"/>
          </a:p>
          <a:p>
            <a:pPr algn="just">
              <a:buFont typeface="Wingdings" pitchFamily="2" charset="2"/>
              <a:buChar char="Ø"/>
              <a:defRPr/>
            </a:pPr>
            <a:endParaRPr lang="tr-TR" sz="2400" dirty="0"/>
          </a:p>
          <a:p>
            <a:pPr algn="just">
              <a:buFont typeface="Wingdings" pitchFamily="2" charset="2"/>
              <a:buChar char="Ø"/>
              <a:defRPr/>
            </a:pPr>
            <a:endParaRPr lang="tr-TR" sz="2400" dirty="0" smtClean="0"/>
          </a:p>
          <a:p>
            <a:pPr algn="just">
              <a:buFont typeface="Wingdings" pitchFamily="2" charset="2"/>
              <a:buChar char="Ø"/>
              <a:defRPr/>
            </a:pPr>
            <a:endParaRPr lang="tr-TR" sz="2400" dirty="0" smtClean="0"/>
          </a:p>
          <a:p>
            <a:pPr marL="0" indent="0" algn="just">
              <a:buFont typeface="Wingdings" pitchFamily="2" charset="2"/>
              <a:buNone/>
              <a:defRPr/>
            </a:pPr>
            <a:endParaRPr lang="tr-TR" sz="2400" dirty="0" smtClean="0"/>
          </a:p>
          <a:p>
            <a:pPr marL="0" indent="0" algn="just">
              <a:buFont typeface="Wingdings" pitchFamily="2" charset="2"/>
              <a:buNone/>
              <a:defRPr/>
            </a:pPr>
            <a:r>
              <a:rPr lang="tr-TR" sz="2400" dirty="0" smtClean="0"/>
              <a:t>başvuruda </a:t>
            </a:r>
            <a:r>
              <a:rPr lang="tr-TR" sz="2400" dirty="0"/>
              <a:t>bulunmaları </a:t>
            </a:r>
            <a:r>
              <a:rPr lang="tr-TR" sz="2400" dirty="0" smtClean="0"/>
              <a:t>gerekmektedir.</a:t>
            </a:r>
            <a:endParaRPr lang="tr-TR" sz="2400" b="0" dirty="0"/>
          </a:p>
          <a:p>
            <a:pPr algn="just">
              <a:buFont typeface="Wingdings" pitchFamily="2" charset="2"/>
              <a:buChar char="Ø"/>
              <a:defRPr/>
            </a:pPr>
            <a:endParaRPr lang="tr-TR" sz="2400" dirty="0" smtClean="0"/>
          </a:p>
          <a:p>
            <a:pPr algn="just">
              <a:buFont typeface="Wingdings" pitchFamily="2" charset="2"/>
              <a:buChar char="Ø"/>
              <a:defRPr/>
            </a:pPr>
            <a:endParaRPr lang="tr-TR" sz="2400" dirty="0"/>
          </a:p>
        </p:txBody>
      </p:sp>
      <p:sp>
        <p:nvSpPr>
          <p:cNvPr id="22533"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048F425-A1F1-435E-BE06-FC80FBA1FD87}" type="slidenum">
              <a:rPr lang="tr-TR" smtClean="0"/>
              <a:pPr/>
              <a:t>17</a:t>
            </a:fld>
            <a:endParaRPr lang="tr-TR" smtClean="0"/>
          </a:p>
        </p:txBody>
      </p:sp>
      <p:sp>
        <p:nvSpPr>
          <p:cNvPr id="5" name="Dikdörtgen 4"/>
          <p:cNvSpPr/>
          <p:nvPr/>
        </p:nvSpPr>
        <p:spPr>
          <a:xfrm>
            <a:off x="3059832" y="3068960"/>
            <a:ext cx="5578864" cy="1323439"/>
          </a:xfrm>
          <a:prstGeom prst="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spAutoFit/>
          </a:bodyPr>
          <a:lstStyle/>
          <a:p>
            <a:pPr algn="just"/>
            <a:r>
              <a:rPr lang="tr-TR" sz="2000">
                <a:solidFill>
                  <a:srgbClr val="FFFFFF"/>
                </a:solidFill>
                <a:latin typeface="Calibri" pitchFamily="34" charset="0"/>
                <a:ea typeface="Calibri" pitchFamily="34" charset="0"/>
                <a:cs typeface="Calibri" pitchFamily="34" charset="0"/>
              </a:rPr>
              <a:t>01/10/2008 sonrası döneme ilişkin SGDP borcu olanlardan 4/c emeklisi olanlar elden ya da posta kanalıyla </a:t>
            </a:r>
            <a:r>
              <a:rPr lang="tr-TR" sz="2000" b="1">
                <a:solidFill>
                  <a:srgbClr val="FFFFFF"/>
                </a:solidFill>
                <a:effectLst>
                  <a:outerShdw blurRad="38100" dist="38100" dir="2700000" algn="tl">
                    <a:srgbClr val="C0C0C0"/>
                  </a:outerShdw>
                </a:effectLst>
                <a:latin typeface="Calibri" pitchFamily="34" charset="0"/>
                <a:ea typeface="Calibri" pitchFamily="34" charset="0"/>
                <a:cs typeface="Calibri" pitchFamily="34" charset="0"/>
              </a:rPr>
              <a:t>Emeklilik Hizmetleri Genel Müdürlüğü Kamu Görevlileri Ödemeler Daire Başkanlığına,</a:t>
            </a:r>
          </a:p>
        </p:txBody>
      </p:sp>
      <p:sp>
        <p:nvSpPr>
          <p:cNvPr id="6" name="Dikdörtgen 5"/>
          <p:cNvSpPr/>
          <p:nvPr/>
        </p:nvSpPr>
        <p:spPr>
          <a:xfrm>
            <a:off x="3059832" y="1556792"/>
            <a:ext cx="5578864" cy="1323439"/>
          </a:xfrm>
          <a:prstGeom prst="rect">
            <a:avLst/>
          </a:prstGeom>
          <a:effectLst>
            <a:outerShdw blurRad="152400" dist="317500" dir="5400000" sx="90000" sy="-19000" rotWithShape="0">
              <a:prstClr val="black">
                <a:alpha val="15000"/>
              </a:prstClr>
            </a:outerShdw>
          </a:effectLst>
        </p:spPr>
        <p:style>
          <a:lnRef idx="0">
            <a:schemeClr val="accent4"/>
          </a:lnRef>
          <a:fillRef idx="3">
            <a:schemeClr val="accent4"/>
          </a:fillRef>
          <a:effectRef idx="3">
            <a:schemeClr val="accent4"/>
          </a:effectRef>
          <a:fontRef idx="minor">
            <a:schemeClr val="lt1"/>
          </a:fontRef>
        </p:style>
        <p:txBody>
          <a:bodyPr>
            <a:spAutoFit/>
          </a:bodyPr>
          <a:lstStyle/>
          <a:p>
            <a:pPr algn="just"/>
            <a:r>
              <a:rPr lang="tr-TR" sz="2000">
                <a:solidFill>
                  <a:srgbClr val="FFFFFF"/>
                </a:solidFill>
                <a:latin typeface="Calibri" pitchFamily="34" charset="0"/>
                <a:ea typeface="Calibri" pitchFamily="34" charset="0"/>
                <a:cs typeface="Calibri" pitchFamily="34" charset="0"/>
              </a:rPr>
              <a:t>01/10/2008 öncesi döneme ilişkin SGDP borcu olanlar elden ya da posta kanalıyla, </a:t>
            </a:r>
            <a:r>
              <a:rPr lang="tr-TR" sz="2000" b="1">
                <a:solidFill>
                  <a:srgbClr val="FFFFFF"/>
                </a:solidFill>
                <a:effectLst>
                  <a:outerShdw blurRad="38100" dist="38100" dir="2700000" algn="tl">
                    <a:srgbClr val="C0C0C0"/>
                  </a:outerShdw>
                </a:effectLst>
                <a:latin typeface="Calibri" pitchFamily="34" charset="0"/>
                <a:ea typeface="Calibri" pitchFamily="34" charset="0"/>
                <a:cs typeface="Calibri" pitchFamily="34" charset="0"/>
              </a:rPr>
              <a:t>herhangi bir sosyal güvenlik il müdürlüğüne/sosyal güvenlik merkezine,</a:t>
            </a:r>
          </a:p>
        </p:txBody>
      </p:sp>
      <p:sp>
        <p:nvSpPr>
          <p:cNvPr id="7" name="Dikdörtgen 6"/>
          <p:cNvSpPr/>
          <p:nvPr/>
        </p:nvSpPr>
        <p:spPr>
          <a:xfrm>
            <a:off x="3059832" y="4509120"/>
            <a:ext cx="5578864" cy="1477328"/>
          </a:xfrm>
          <a:prstGeom prst="rect">
            <a:avLst/>
          </a:prstGeom>
          <a:solidFill>
            <a:srgbClr val="0070C0"/>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spAutoFit/>
          </a:bodyPr>
          <a:lstStyle/>
          <a:p>
            <a:pPr algn="just"/>
            <a:r>
              <a:rPr lang="tr-TR">
                <a:solidFill>
                  <a:srgbClr val="FFFFFF"/>
                </a:solidFill>
                <a:latin typeface="Calibri" pitchFamily="34" charset="0"/>
                <a:ea typeface="Calibri" pitchFamily="34" charset="0"/>
                <a:cs typeface="Calibri" pitchFamily="34" charset="0"/>
              </a:rPr>
              <a:t>01/10/2008 sonrası döneme ilişkin SGDP borcu olanlardan 4/a ve 4/b emeklisi olanlar ise elden ya da posta kanalıyla </a:t>
            </a:r>
            <a:r>
              <a:rPr lang="tr-TR" b="1">
                <a:solidFill>
                  <a:srgbClr val="FFFFFF"/>
                </a:solidFill>
                <a:effectLst>
                  <a:outerShdw blurRad="38100" dist="38100" dir="2700000" algn="tl">
                    <a:srgbClr val="C0C0C0"/>
                  </a:outerShdw>
                </a:effectLst>
                <a:latin typeface="Calibri" pitchFamily="34" charset="0"/>
                <a:ea typeface="Calibri" pitchFamily="34" charset="0"/>
                <a:cs typeface="Calibri" pitchFamily="34" charset="0"/>
              </a:rPr>
              <a:t>borç dosyalarının oluşturulduğu sosyal güvenlik il müdürlüğü/sosyal güvenlik merkezi takip birimine,</a:t>
            </a:r>
          </a:p>
        </p:txBody>
      </p:sp>
      <p:sp>
        <p:nvSpPr>
          <p:cNvPr id="8" name="Sağ Ok 7"/>
          <p:cNvSpPr/>
          <p:nvPr/>
        </p:nvSpPr>
        <p:spPr>
          <a:xfrm rot="10800000">
            <a:off x="2093913" y="3568700"/>
            <a:ext cx="647700" cy="323850"/>
          </a:xfrm>
          <a:prstGeom prst="rightArrow">
            <a:avLst/>
          </a:prstGeom>
          <a:solidFill>
            <a:schemeClr val="accent2">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Sağ Ok 8"/>
          <p:cNvSpPr/>
          <p:nvPr/>
        </p:nvSpPr>
        <p:spPr>
          <a:xfrm rot="10800000">
            <a:off x="2127250" y="2055813"/>
            <a:ext cx="647700" cy="325437"/>
          </a:xfrm>
          <a:prstGeom prst="rightArrow">
            <a:avLst/>
          </a:prstGeom>
          <a:solidFill>
            <a:schemeClr val="accent4">
              <a:lumMod val="75000"/>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Sağ Ok 9"/>
          <p:cNvSpPr/>
          <p:nvPr/>
        </p:nvSpPr>
        <p:spPr>
          <a:xfrm rot="10800000">
            <a:off x="2084388" y="4964113"/>
            <a:ext cx="647700" cy="323850"/>
          </a:xfrm>
          <a:prstGeom prst="rightArrow">
            <a:avLst/>
          </a:prstGeom>
          <a:solidFill>
            <a:srgbClr val="0070C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1" name="Resim 10"/>
          <p:cNvPicPr>
            <a:picLocks noChangeAspect="1"/>
          </p:cNvPicPr>
          <p:nvPr/>
        </p:nvPicPr>
        <p:blipFill>
          <a:blip r:embed="rId3" cstate="print">
            <a:extLst/>
          </a:blip>
          <a:stretch>
            <a:fillRect/>
          </a:stretch>
        </p:blipFill>
        <p:spPr>
          <a:xfrm>
            <a:off x="323527" y="1523402"/>
            <a:ext cx="1620180" cy="1066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3" cstate="print">
            <a:extLst/>
          </a:blip>
          <a:stretch>
            <a:fillRect/>
          </a:stretch>
        </p:blipFill>
        <p:spPr>
          <a:xfrm>
            <a:off x="323527" y="4593287"/>
            <a:ext cx="1620180" cy="1066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Nereye ve Ne Şekilde Başvurulabilir?</a:t>
            </a:r>
          </a:p>
        </p:txBody>
      </p:sp>
      <p:sp>
        <p:nvSpPr>
          <p:cNvPr id="3" name="İçerik Yer Tutucusu 2"/>
          <p:cNvSpPr>
            <a:spLocks noGrp="1"/>
          </p:cNvSpPr>
          <p:nvPr>
            <p:ph idx="1"/>
          </p:nvPr>
        </p:nvSpPr>
        <p:spPr>
          <a:xfrm>
            <a:off x="304800" y="1071563"/>
            <a:ext cx="4051176" cy="5357812"/>
          </a:xfrm>
          <a:ln>
            <a:noFill/>
          </a:ln>
        </p:spPr>
        <p:txBody>
          <a:bodyPr/>
          <a:lstStyle/>
          <a:p>
            <a:pPr algn="just">
              <a:buFont typeface="Wingdings" pitchFamily="2" charset="2"/>
              <a:buChar char="Ø"/>
              <a:defRPr/>
            </a:pPr>
            <a:r>
              <a:rPr lang="tr-TR" sz="1600" dirty="0">
                <a:solidFill>
                  <a:srgbClr val="0000FF"/>
                </a:solidFill>
              </a:rPr>
              <a:t>2925 sayılı Kanuna tabi sigortalılar, 5510 sayılı Kanunun Ek-5 inci ve Ek-6 </a:t>
            </a:r>
            <a:r>
              <a:rPr lang="tr-TR" sz="1600" dirty="0" err="1">
                <a:solidFill>
                  <a:srgbClr val="0000FF"/>
                </a:solidFill>
              </a:rPr>
              <a:t>ncı</a:t>
            </a:r>
            <a:r>
              <a:rPr lang="tr-TR" sz="1600" dirty="0">
                <a:solidFill>
                  <a:srgbClr val="0000FF"/>
                </a:solidFill>
              </a:rPr>
              <a:t> maddeleri kapsamındaki sigortalılar, isteğe bağlı sigortalılar ile </a:t>
            </a:r>
            <a:r>
              <a:rPr lang="tr-TR" sz="1600" dirty="0" smtClean="0">
                <a:solidFill>
                  <a:srgbClr val="0000FF"/>
                </a:solidFill>
              </a:rPr>
              <a:t>topluluk </a:t>
            </a:r>
            <a:r>
              <a:rPr lang="tr-TR" sz="1600" dirty="0">
                <a:solidFill>
                  <a:srgbClr val="0000FF"/>
                </a:solidFill>
              </a:rPr>
              <a:t>sigortasına</a:t>
            </a:r>
            <a:r>
              <a:rPr lang="tr-TR" sz="1600" b="0" dirty="0">
                <a:solidFill>
                  <a:srgbClr val="0000FF"/>
                </a:solidFill>
              </a:rPr>
              <a:t> </a:t>
            </a:r>
            <a:r>
              <a:rPr lang="tr-TR" sz="1600" b="0" dirty="0"/>
              <a:t>tabi </a:t>
            </a:r>
            <a:r>
              <a:rPr lang="tr-TR" sz="1600" b="0" dirty="0" smtClean="0"/>
              <a:t>olanlar prim borçları </a:t>
            </a:r>
            <a:r>
              <a:rPr lang="tr-TR" sz="1600" b="0" dirty="0"/>
              <a:t>için </a:t>
            </a:r>
            <a:r>
              <a:rPr lang="tr-TR" sz="1600" b="0" dirty="0" smtClean="0"/>
              <a:t>elden </a:t>
            </a:r>
            <a:r>
              <a:rPr lang="tr-TR" sz="1600" b="0" dirty="0"/>
              <a:t>veya posta yoluyla sigortalı </a:t>
            </a:r>
            <a:r>
              <a:rPr lang="tr-TR" sz="1600" u="sng" dirty="0">
                <a:solidFill>
                  <a:srgbClr val="008000"/>
                </a:solidFill>
              </a:rPr>
              <a:t>dosyalarının bulunduğu sosyal güvenlik il müdürlüğüne/sosyal güvenlik merkezine</a:t>
            </a:r>
            <a:r>
              <a:rPr lang="tr-TR" sz="1600" dirty="0" smtClean="0">
                <a:solidFill>
                  <a:srgbClr val="008000"/>
                </a:solidFill>
              </a:rPr>
              <a:t>,</a:t>
            </a:r>
          </a:p>
          <a:p>
            <a:pPr algn="just">
              <a:buFont typeface="Wingdings" pitchFamily="2" charset="2"/>
              <a:buChar char="Ø"/>
              <a:defRPr/>
            </a:pPr>
            <a:endParaRPr lang="tr-TR" sz="1600" b="0" dirty="0"/>
          </a:p>
          <a:p>
            <a:pPr algn="just">
              <a:buFont typeface="Wingdings" pitchFamily="2" charset="2"/>
              <a:buChar char="Ø"/>
              <a:defRPr/>
            </a:pPr>
            <a:r>
              <a:rPr lang="tr-TR" sz="1600" b="0" dirty="0" smtClean="0"/>
              <a:t>5510 </a:t>
            </a:r>
            <a:r>
              <a:rPr lang="tr-TR" sz="1600" b="0" dirty="0"/>
              <a:t>sayılı Kanunun 60 </a:t>
            </a:r>
            <a:r>
              <a:rPr lang="tr-TR" sz="1600" b="0" dirty="0" err="1"/>
              <a:t>ıncı</a:t>
            </a:r>
            <a:r>
              <a:rPr lang="tr-TR" sz="1600" b="0" dirty="0"/>
              <a:t> maddesinin birinci fıkrasının (g) bendi kapsamındaki </a:t>
            </a:r>
            <a:r>
              <a:rPr lang="tr-TR" sz="1600" b="0" dirty="0">
                <a:solidFill>
                  <a:srgbClr val="008000"/>
                </a:solidFill>
              </a:rPr>
              <a:t>genel sağlık sigortası </a:t>
            </a:r>
            <a:r>
              <a:rPr lang="tr-TR" sz="1600" b="0" dirty="0"/>
              <a:t>prim alacakları için </a:t>
            </a:r>
            <a:r>
              <a:rPr lang="tr-TR" sz="1600" b="0" dirty="0" smtClean="0"/>
              <a:t>elden </a:t>
            </a:r>
            <a:r>
              <a:rPr lang="tr-TR" sz="1600" b="0" dirty="0"/>
              <a:t>veya posta yoluyla </a:t>
            </a:r>
            <a:r>
              <a:rPr lang="tr-TR" sz="1600" u="sng" dirty="0">
                <a:solidFill>
                  <a:srgbClr val="0000FF"/>
                </a:solidFill>
              </a:rPr>
              <a:t>ikametgahının</a:t>
            </a:r>
            <a:r>
              <a:rPr lang="tr-TR" sz="1600" u="sng" dirty="0">
                <a:solidFill>
                  <a:srgbClr val="008000"/>
                </a:solidFill>
              </a:rPr>
              <a:t> bağlı bulunduğu sosyal güvenlik il müdürlüğüne/sosyal güvenlik merkezine</a:t>
            </a:r>
            <a:r>
              <a:rPr lang="tr-TR" sz="1600" b="0" dirty="0"/>
              <a:t>,</a:t>
            </a:r>
          </a:p>
          <a:p>
            <a:pPr>
              <a:defRPr/>
            </a:pPr>
            <a:endParaRPr lang="tr-TR" sz="1600" dirty="0" smtClean="0"/>
          </a:p>
          <a:p>
            <a:pPr marL="0" indent="0">
              <a:buFont typeface="Wingdings" pitchFamily="2" charset="2"/>
              <a:buNone/>
              <a:defRPr/>
            </a:pPr>
            <a:r>
              <a:rPr lang="tr-TR" sz="1600" dirty="0" smtClean="0"/>
              <a:t>başvuruda </a:t>
            </a:r>
            <a:r>
              <a:rPr lang="tr-TR" sz="1600" dirty="0"/>
              <a:t>bulunmaları gerekmektedir.</a:t>
            </a:r>
          </a:p>
          <a:p>
            <a:pPr>
              <a:defRPr/>
            </a:pPr>
            <a:endParaRPr lang="tr-TR" sz="1600" dirty="0"/>
          </a:p>
        </p:txBody>
      </p:sp>
      <p:sp>
        <p:nvSpPr>
          <p:cNvPr id="23556"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6919D7B-098C-4516-BA20-486A9E201B6A}" type="slidenum">
              <a:rPr lang="tr-TR" smtClean="0"/>
              <a:pPr/>
              <a:t>18</a:t>
            </a:fld>
            <a:endParaRPr lang="tr-TR" smtClean="0"/>
          </a:p>
        </p:txBody>
      </p:sp>
      <p:pic>
        <p:nvPicPr>
          <p:cNvPr id="23557" name="Resim 4"/>
          <p:cNvPicPr>
            <a:picLocks noChangeAspect="1"/>
          </p:cNvPicPr>
          <p:nvPr/>
        </p:nvPicPr>
        <p:blipFill>
          <a:blip r:embed="rId2" cstate="print"/>
          <a:srcRect/>
          <a:stretch>
            <a:fillRect/>
          </a:stretch>
        </p:blipFill>
        <p:spPr bwMode="auto">
          <a:xfrm>
            <a:off x="4499992" y="1196752"/>
            <a:ext cx="1944216" cy="1158875"/>
          </a:xfrm>
          <a:prstGeom prst="rect">
            <a:avLst/>
          </a:prstGeom>
          <a:noFill/>
          <a:ln w="9525">
            <a:noFill/>
            <a:miter lim="800000"/>
            <a:headEnd/>
            <a:tailEnd/>
          </a:ln>
        </p:spPr>
      </p:pic>
      <p:pic>
        <p:nvPicPr>
          <p:cNvPr id="23558" name="Resim 5"/>
          <p:cNvPicPr>
            <a:picLocks noChangeAspect="1"/>
          </p:cNvPicPr>
          <p:nvPr/>
        </p:nvPicPr>
        <p:blipFill>
          <a:blip r:embed="rId3" cstate="print"/>
          <a:srcRect/>
          <a:stretch>
            <a:fillRect/>
          </a:stretch>
        </p:blipFill>
        <p:spPr bwMode="auto">
          <a:xfrm>
            <a:off x="4499992" y="2420888"/>
            <a:ext cx="893763" cy="811213"/>
          </a:xfrm>
          <a:prstGeom prst="rect">
            <a:avLst/>
          </a:prstGeom>
          <a:noFill/>
          <a:ln w="9525">
            <a:noFill/>
            <a:miter lim="800000"/>
            <a:headEnd/>
            <a:tailEnd/>
          </a:ln>
        </p:spPr>
      </p:pic>
      <p:pic>
        <p:nvPicPr>
          <p:cNvPr id="23559" name="Resim 6"/>
          <p:cNvPicPr>
            <a:picLocks noChangeAspect="1"/>
          </p:cNvPicPr>
          <p:nvPr/>
        </p:nvPicPr>
        <p:blipFill>
          <a:blip r:embed="rId4" cstate="print"/>
          <a:srcRect/>
          <a:stretch>
            <a:fillRect/>
          </a:stretch>
        </p:blipFill>
        <p:spPr bwMode="auto">
          <a:xfrm>
            <a:off x="5436096" y="2348880"/>
            <a:ext cx="1016000" cy="811213"/>
          </a:xfrm>
          <a:prstGeom prst="rect">
            <a:avLst/>
          </a:prstGeom>
          <a:noFill/>
          <a:ln w="9525">
            <a:noFill/>
            <a:miter lim="800000"/>
            <a:headEnd/>
            <a:tailEnd/>
          </a:ln>
        </p:spPr>
      </p:pic>
      <p:sp>
        <p:nvSpPr>
          <p:cNvPr id="8" name="Sağ Ok 7"/>
          <p:cNvSpPr/>
          <p:nvPr/>
        </p:nvSpPr>
        <p:spPr>
          <a:xfrm>
            <a:off x="6516216" y="1988840"/>
            <a:ext cx="647700" cy="323850"/>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9" name="Resim 8"/>
          <p:cNvPicPr>
            <a:picLocks noChangeAspect="1"/>
          </p:cNvPicPr>
          <p:nvPr/>
        </p:nvPicPr>
        <p:blipFill>
          <a:blip r:embed="rId5" cstate="print">
            <a:extLst/>
          </a:blip>
          <a:stretch>
            <a:fillRect/>
          </a:stretch>
        </p:blipFill>
        <p:spPr>
          <a:xfrm>
            <a:off x="7164288" y="1268760"/>
            <a:ext cx="1800200" cy="189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p:cNvPicPr>
            <a:picLocks noChangeAspect="1"/>
          </p:cNvPicPr>
          <p:nvPr/>
        </p:nvPicPr>
        <p:blipFill>
          <a:blip r:embed="rId6" cstate="print">
            <a:extLst/>
          </a:blip>
          <a:stretch>
            <a:fillRect/>
          </a:stretch>
        </p:blipFill>
        <p:spPr>
          <a:xfrm>
            <a:off x="4644008" y="3645024"/>
            <a:ext cx="1885090" cy="1885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ağ Ok 10"/>
          <p:cNvSpPr/>
          <p:nvPr/>
        </p:nvSpPr>
        <p:spPr>
          <a:xfrm>
            <a:off x="6588224" y="4581128"/>
            <a:ext cx="647700" cy="323850"/>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2" name="Resim 11"/>
          <p:cNvPicPr>
            <a:picLocks noChangeAspect="1"/>
          </p:cNvPicPr>
          <p:nvPr/>
        </p:nvPicPr>
        <p:blipFill>
          <a:blip r:embed="rId5" cstate="print">
            <a:extLst/>
          </a:blip>
          <a:stretch>
            <a:fillRect/>
          </a:stretch>
        </p:blipFill>
        <p:spPr>
          <a:xfrm>
            <a:off x="7343800" y="3717032"/>
            <a:ext cx="1800200" cy="189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Nereye ve Ne Şekilde Başvurulabilir?</a:t>
            </a:r>
          </a:p>
        </p:txBody>
      </p:sp>
      <p:sp>
        <p:nvSpPr>
          <p:cNvPr id="3" name="İçerik Yer Tutucusu 2"/>
          <p:cNvSpPr>
            <a:spLocks noGrp="1"/>
          </p:cNvSpPr>
          <p:nvPr>
            <p:ph idx="1"/>
          </p:nvPr>
        </p:nvSpPr>
        <p:spPr>
          <a:xfrm>
            <a:off x="303213" y="2252663"/>
            <a:ext cx="8610600" cy="3984649"/>
          </a:xfrm>
          <a:ln>
            <a:noFill/>
          </a:ln>
        </p:spPr>
        <p:txBody>
          <a:bodyPr/>
          <a:lstStyle/>
          <a:p>
            <a:pPr marL="0" indent="0" algn="just">
              <a:buFont typeface="Wingdings" pitchFamily="2" charset="2"/>
              <a:buNone/>
              <a:defRPr/>
            </a:pPr>
            <a:endParaRPr lang="tr-TR" sz="2400" b="0" dirty="0" smtClean="0"/>
          </a:p>
          <a:p>
            <a:pPr algn="just">
              <a:buFont typeface="Wingdings" pitchFamily="2" charset="2"/>
              <a:buChar char="Ø"/>
              <a:defRPr/>
            </a:pPr>
            <a:r>
              <a:rPr lang="tr-TR" sz="2400" b="0" dirty="0" smtClean="0"/>
              <a:t>4/a (SSK) kapsamında aylık alanların </a:t>
            </a:r>
            <a:r>
              <a:rPr lang="tr-TR" sz="2400" b="0" u="sng" dirty="0" smtClean="0">
                <a:solidFill>
                  <a:srgbClr val="0000FF"/>
                </a:solidFill>
              </a:rPr>
              <a:t>ikametgahının bulunduğu </a:t>
            </a:r>
            <a:r>
              <a:rPr lang="tr-TR" sz="2400" b="0" u="sng" dirty="0" smtClean="0">
                <a:solidFill>
                  <a:srgbClr val="008000"/>
                </a:solidFill>
              </a:rPr>
              <a:t>sosyal </a:t>
            </a:r>
            <a:r>
              <a:rPr lang="tr-TR" sz="2400" b="0" u="sng" dirty="0">
                <a:solidFill>
                  <a:srgbClr val="008000"/>
                </a:solidFill>
              </a:rPr>
              <a:t>güvenlik il müdürlüğüne/sosyal güvenlik </a:t>
            </a:r>
            <a:r>
              <a:rPr lang="tr-TR" sz="2400" b="0" u="sng" dirty="0" smtClean="0">
                <a:solidFill>
                  <a:srgbClr val="008000"/>
                </a:solidFill>
              </a:rPr>
              <a:t>merkezine</a:t>
            </a:r>
            <a:r>
              <a:rPr lang="tr-TR" sz="2400" b="0" u="sng" dirty="0" smtClean="0"/>
              <a:t>,</a:t>
            </a:r>
          </a:p>
          <a:p>
            <a:pPr algn="just">
              <a:buFont typeface="Wingdings" pitchFamily="2" charset="2"/>
              <a:buChar char="Ø"/>
              <a:defRPr/>
            </a:pPr>
            <a:endParaRPr lang="tr-TR" sz="800" b="0" dirty="0"/>
          </a:p>
          <a:p>
            <a:pPr algn="just">
              <a:buFont typeface="Wingdings" pitchFamily="2" charset="2"/>
              <a:buChar char="Ø"/>
              <a:defRPr/>
            </a:pPr>
            <a:r>
              <a:rPr lang="tr-TR" sz="2400" b="0" dirty="0" smtClean="0"/>
              <a:t>4/b (Bağ-Kur) kapsamında </a:t>
            </a:r>
            <a:r>
              <a:rPr lang="tr-TR" sz="2400" b="0" dirty="0"/>
              <a:t>aylık alanların </a:t>
            </a:r>
            <a:r>
              <a:rPr lang="tr-TR" sz="2400" b="0" dirty="0" smtClean="0"/>
              <a:t>sigortalı </a:t>
            </a:r>
            <a:r>
              <a:rPr lang="tr-TR" sz="2400" b="0" u="sng" dirty="0">
                <a:solidFill>
                  <a:srgbClr val="0000FF"/>
                </a:solidFill>
              </a:rPr>
              <a:t>dosyalarının bulunduğu </a:t>
            </a:r>
            <a:r>
              <a:rPr lang="tr-TR" sz="2400" b="0" u="sng" dirty="0">
                <a:solidFill>
                  <a:srgbClr val="008000"/>
                </a:solidFill>
              </a:rPr>
              <a:t>sosyal güvenlik il müdürlüğüne/sosyal güvenlik </a:t>
            </a:r>
            <a:r>
              <a:rPr lang="tr-TR" sz="2400" b="0" u="sng" dirty="0" smtClean="0">
                <a:solidFill>
                  <a:srgbClr val="008000"/>
                </a:solidFill>
              </a:rPr>
              <a:t>merkezine,</a:t>
            </a:r>
          </a:p>
          <a:p>
            <a:pPr algn="just">
              <a:buFont typeface="Wingdings" pitchFamily="2" charset="2"/>
              <a:buChar char="Ø"/>
              <a:defRPr/>
            </a:pPr>
            <a:endParaRPr lang="tr-TR" sz="800" b="0" dirty="0" smtClean="0"/>
          </a:p>
          <a:p>
            <a:pPr algn="just">
              <a:buFont typeface="Wingdings" pitchFamily="2" charset="2"/>
              <a:buChar char="Ø"/>
              <a:defRPr/>
            </a:pPr>
            <a:r>
              <a:rPr lang="tr-TR" sz="2400" b="0" dirty="0" smtClean="0"/>
              <a:t>4/c (Memur Emeklisi) kapsamında </a:t>
            </a:r>
            <a:r>
              <a:rPr lang="tr-TR" sz="2400" b="0" dirty="0"/>
              <a:t>aylık alanların </a:t>
            </a:r>
            <a:r>
              <a:rPr lang="tr-TR" sz="2400" b="0" u="sng" dirty="0" smtClean="0">
                <a:solidFill>
                  <a:srgbClr val="0000FF"/>
                </a:solidFill>
              </a:rPr>
              <a:t>Emeklilik </a:t>
            </a:r>
            <a:r>
              <a:rPr lang="tr-TR" sz="2400" b="0" u="sng" dirty="0">
                <a:solidFill>
                  <a:srgbClr val="0000FF"/>
                </a:solidFill>
              </a:rPr>
              <a:t>Hizmetleri Genel Müdürlüğü </a:t>
            </a:r>
            <a:r>
              <a:rPr lang="tr-TR" sz="2400" b="0" u="sng" dirty="0">
                <a:solidFill>
                  <a:srgbClr val="008000"/>
                </a:solidFill>
              </a:rPr>
              <a:t>Kamu Görevlileri Ödemeler Daire Başkanlığı </a:t>
            </a:r>
            <a:r>
              <a:rPr lang="tr-TR" sz="2400" b="0" u="sng" dirty="0" err="1">
                <a:solidFill>
                  <a:srgbClr val="008000"/>
                </a:solidFill>
              </a:rPr>
              <a:t>Mithatpaşa</a:t>
            </a:r>
            <a:r>
              <a:rPr lang="tr-TR" sz="2400" b="0" u="sng" dirty="0">
                <a:solidFill>
                  <a:srgbClr val="008000"/>
                </a:solidFill>
              </a:rPr>
              <a:t> Caddesi No:7 </a:t>
            </a:r>
            <a:r>
              <a:rPr lang="tr-TR" sz="2400" b="0" u="sng" dirty="0" err="1">
                <a:solidFill>
                  <a:srgbClr val="008000"/>
                </a:solidFill>
              </a:rPr>
              <a:t>Sıhhıye</a:t>
            </a:r>
            <a:r>
              <a:rPr lang="tr-TR" sz="2400" b="0" u="sng" dirty="0">
                <a:solidFill>
                  <a:srgbClr val="008000"/>
                </a:solidFill>
              </a:rPr>
              <a:t>/ANKARA </a:t>
            </a:r>
            <a:r>
              <a:rPr lang="tr-TR" sz="2400" b="0" u="sng" dirty="0" smtClean="0">
                <a:solidFill>
                  <a:srgbClr val="008000"/>
                </a:solidFill>
              </a:rPr>
              <a:t>adresine,</a:t>
            </a:r>
          </a:p>
          <a:p>
            <a:pPr>
              <a:buFont typeface="Wingdings" pitchFamily="2" charset="2"/>
              <a:buChar char="Ø"/>
              <a:defRPr/>
            </a:pPr>
            <a:endParaRPr lang="tr-TR" sz="2400" dirty="0"/>
          </a:p>
          <a:p>
            <a:pPr marL="0" indent="0">
              <a:buFont typeface="Wingdings" pitchFamily="2" charset="2"/>
              <a:buNone/>
              <a:defRPr/>
            </a:pPr>
            <a:r>
              <a:rPr lang="tr-TR" sz="2400" dirty="0"/>
              <a:t>başvuruda bulunmaları gerekmektedir.</a:t>
            </a:r>
          </a:p>
          <a:p>
            <a:pPr marL="0" indent="0">
              <a:buFont typeface="Wingdings" pitchFamily="2" charset="2"/>
              <a:buNone/>
              <a:defRPr/>
            </a:pPr>
            <a:endParaRPr lang="tr-TR" sz="2400" dirty="0"/>
          </a:p>
        </p:txBody>
      </p:sp>
      <p:sp>
        <p:nvSpPr>
          <p:cNvPr id="24580"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FF5010D-B682-47A3-94FF-E0656542987E}" type="slidenum">
              <a:rPr lang="tr-TR" smtClean="0"/>
              <a:pPr/>
              <a:t>19</a:t>
            </a:fld>
            <a:endParaRPr lang="tr-TR" smtClean="0"/>
          </a:p>
        </p:txBody>
      </p:sp>
      <p:sp>
        <p:nvSpPr>
          <p:cNvPr id="5" name="Dikdörtgen 4"/>
          <p:cNvSpPr/>
          <p:nvPr/>
        </p:nvSpPr>
        <p:spPr>
          <a:xfrm>
            <a:off x="467544" y="1052736"/>
            <a:ext cx="8280920" cy="1200329"/>
          </a:xfrm>
          <a:prstGeom prst="rect">
            <a:avLst/>
          </a:prstGeom>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just"/>
            <a:r>
              <a:rPr lang="tr-TR" sz="2400">
                <a:solidFill>
                  <a:srgbClr val="FFFFFF"/>
                </a:solidFill>
                <a:latin typeface="Calibri" pitchFamily="34" charset="0"/>
                <a:ea typeface="Calibri" pitchFamily="34" charset="0"/>
                <a:cs typeface="Calibri" pitchFamily="34" charset="0"/>
              </a:rPr>
              <a:t>Emeklilik veya yaşlılık aylığı almakta iken kamuya ait işyerlerinde çalışmaları nedeniyle aylıkları yersiz olarak ödendiği tespit edilenlerden </a:t>
            </a:r>
            <a:r>
              <a:rPr lang="es-ES" sz="2400">
                <a:solidFill>
                  <a:srgbClr val="FFFFFF"/>
                </a:solidFill>
                <a:latin typeface="Calibri" pitchFamily="34" charset="0"/>
                <a:ea typeface="Calibri" pitchFamily="34" charset="0"/>
                <a:cs typeface="Calibri" pitchFamily="34" charset="0"/>
              </a:rPr>
              <a:t>elden ya da posta yoluyla</a:t>
            </a:r>
            <a:r>
              <a:rPr lang="tr-TR" sz="2400">
                <a:solidFill>
                  <a:srgbClr val="FFFFFF"/>
                </a:solidFill>
                <a:latin typeface="Calibri" pitchFamily="34" charset="0"/>
                <a:ea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Yapılandırma Hangi </a:t>
            </a:r>
            <a:r>
              <a:rPr lang="tr-TR" sz="2600" b="1" dirty="0" smtClean="0">
                <a:effectLst>
                  <a:outerShdw blurRad="38100" dist="38100" dir="2700000" algn="tl">
                    <a:srgbClr val="000000">
                      <a:alpha val="43137"/>
                    </a:srgbClr>
                  </a:outerShdw>
                </a:effectLst>
              </a:rPr>
              <a:t>Borçları </a:t>
            </a:r>
            <a:r>
              <a:rPr lang="tr-TR" sz="2600" b="1" dirty="0">
                <a:effectLst>
                  <a:outerShdw blurRad="38100" dist="38100" dir="2700000" algn="tl">
                    <a:srgbClr val="000000">
                      <a:alpha val="43137"/>
                    </a:srgbClr>
                  </a:outerShdw>
                </a:effectLst>
              </a:rPr>
              <a:t>Kapsıyor?</a:t>
            </a:r>
            <a:endParaRPr lang="tr-TR" sz="2600" b="1" dirty="0" smtClean="0">
              <a:effectLst>
                <a:outerShdw blurRad="38100" dist="38100" dir="2700000" algn="tl">
                  <a:srgbClr val="000000">
                    <a:alpha val="43137"/>
                  </a:srgbClr>
                </a:outerShdw>
              </a:effectLst>
            </a:endParaRPr>
          </a:p>
        </p:txBody>
      </p:sp>
      <p:sp>
        <p:nvSpPr>
          <p:cNvPr id="13" name="İçerik Yer Tutucusu 12"/>
          <p:cNvSpPr>
            <a:spLocks noGrp="1"/>
          </p:cNvSpPr>
          <p:nvPr>
            <p:ph idx="1"/>
          </p:nvPr>
        </p:nvSpPr>
        <p:spPr>
          <a:xfrm>
            <a:off x="304800" y="1071563"/>
            <a:ext cx="8610600" cy="5357812"/>
          </a:xfrm>
          <a:ln>
            <a:noFill/>
          </a:ln>
        </p:spPr>
        <p:txBody>
          <a:bodyPr/>
          <a:lstStyle/>
          <a:p>
            <a:pPr algn="just">
              <a:tabLst>
                <a:tab pos="361950" algn="l"/>
                <a:tab pos="446088" algn="l"/>
              </a:tabLst>
              <a:defRPr/>
            </a:pPr>
            <a:r>
              <a:rPr lang="tr-TR" sz="2400" u="sng" dirty="0">
                <a:solidFill>
                  <a:srgbClr val="00B050"/>
                </a:solidFill>
              </a:rPr>
              <a:t>2014 yılı Nisan</a:t>
            </a:r>
            <a:r>
              <a:rPr lang="tr-TR" sz="2400" dirty="0">
                <a:solidFill>
                  <a:srgbClr val="00B050"/>
                </a:solidFill>
              </a:rPr>
              <a:t> </a:t>
            </a:r>
            <a:r>
              <a:rPr lang="tr-TR" sz="2400" dirty="0">
                <a:solidFill>
                  <a:srgbClr val="0000FF"/>
                </a:solidFill>
              </a:rPr>
              <a:t>ve önceki aylara </a:t>
            </a:r>
            <a:r>
              <a:rPr lang="tr-TR" sz="2400" dirty="0" smtClean="0">
                <a:solidFill>
                  <a:srgbClr val="0000FF"/>
                </a:solidFill>
              </a:rPr>
              <a:t>ilişkin olup</a:t>
            </a:r>
            <a:r>
              <a:rPr lang="tr-TR" sz="2400" dirty="0">
                <a:solidFill>
                  <a:srgbClr val="0000FF"/>
                </a:solidFill>
              </a:rPr>
              <a:t>, </a:t>
            </a:r>
            <a:r>
              <a:rPr lang="tr-TR" sz="2400" u="sng" dirty="0" smtClean="0">
                <a:solidFill>
                  <a:srgbClr val="00B050"/>
                </a:solidFill>
              </a:rPr>
              <a:t>10 Eylül 2014</a:t>
            </a:r>
            <a:r>
              <a:rPr lang="tr-TR" sz="2400" dirty="0" smtClean="0">
                <a:solidFill>
                  <a:srgbClr val="00B050"/>
                </a:solidFill>
              </a:rPr>
              <a:t> </a:t>
            </a:r>
            <a:r>
              <a:rPr lang="tr-TR" sz="2400" dirty="0">
                <a:solidFill>
                  <a:srgbClr val="0000FF"/>
                </a:solidFill>
              </a:rPr>
              <a:t>ve öncesinde tahakkuk ettiği halde ödenmemiş olan</a:t>
            </a:r>
            <a:endParaRPr lang="tr-TR" sz="2400" dirty="0" smtClean="0">
              <a:solidFill>
                <a:srgbClr val="0000FF"/>
              </a:solidFill>
            </a:endParaRPr>
          </a:p>
          <a:p>
            <a:pPr marL="0" indent="0" algn="just">
              <a:buFont typeface="Wingdings" pitchFamily="2" charset="2"/>
              <a:buNone/>
              <a:tabLst>
                <a:tab pos="361950" algn="l"/>
                <a:tab pos="446088" algn="l"/>
              </a:tabLst>
              <a:defRPr/>
            </a:pPr>
            <a:endParaRPr lang="tr-TR" sz="2150" b="0" dirty="0"/>
          </a:p>
          <a:p>
            <a:pPr marL="0" indent="180975" algn="just">
              <a:buFont typeface="Wingdings" pitchFamily="2" charset="2"/>
              <a:buChar char="Ø"/>
              <a:tabLst>
                <a:tab pos="361950" algn="l"/>
                <a:tab pos="446088" algn="l"/>
              </a:tabLst>
              <a:defRPr/>
            </a:pPr>
            <a:endParaRPr lang="tr-TR" sz="2150" dirty="0" smtClean="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dirty="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dirty="0" smtClean="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dirty="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dirty="0" smtClean="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dirty="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dirty="0" smtClean="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dirty="0">
              <a:solidFill>
                <a:schemeClr val="accent2">
                  <a:lumMod val="75000"/>
                </a:schemeClr>
              </a:solidFill>
            </a:endParaRPr>
          </a:p>
          <a:p>
            <a:pPr marL="0" indent="180975" algn="just">
              <a:buFont typeface="Wingdings" pitchFamily="2" charset="2"/>
              <a:buNone/>
              <a:tabLst>
                <a:tab pos="361950" algn="l"/>
                <a:tab pos="446088" algn="l"/>
              </a:tabLst>
              <a:defRPr/>
            </a:pPr>
            <a:endParaRPr lang="tr-TR" sz="2400" dirty="0" smtClean="0">
              <a:solidFill>
                <a:schemeClr val="accent2">
                  <a:lumMod val="75000"/>
                </a:schemeClr>
              </a:solidFill>
            </a:endParaRPr>
          </a:p>
          <a:p>
            <a:pPr marL="182563" indent="-90488" algn="just">
              <a:buFont typeface="Wingdings" pitchFamily="2" charset="2"/>
              <a:buNone/>
              <a:tabLst>
                <a:tab pos="361950" algn="l"/>
                <a:tab pos="446088" algn="l"/>
              </a:tabLst>
              <a:defRPr/>
            </a:pPr>
            <a:r>
              <a:rPr lang="tr-TR" sz="2100" kern="1200" dirty="0" smtClean="0">
                <a:solidFill>
                  <a:srgbClr val="0070C0"/>
                </a:solidFill>
              </a:rPr>
              <a:t> borç </a:t>
            </a:r>
            <a:r>
              <a:rPr lang="tr-TR" sz="2100" kern="1200" dirty="0">
                <a:solidFill>
                  <a:srgbClr val="0070C0"/>
                </a:solidFill>
              </a:rPr>
              <a:t>asılları ile bu borçlara bağlı gecikme cezası ve gecikme </a:t>
            </a:r>
            <a:r>
              <a:rPr lang="tr-TR" sz="2100" kern="1200" dirty="0" smtClean="0">
                <a:solidFill>
                  <a:srgbClr val="0070C0"/>
                </a:solidFill>
              </a:rPr>
              <a:t>zammı tutarları,</a:t>
            </a:r>
            <a:endParaRPr lang="tr-TR" sz="2100" kern="1200" dirty="0">
              <a:solidFill>
                <a:srgbClr val="0070C0"/>
              </a:solidFill>
            </a:endParaRPr>
          </a:p>
        </p:txBody>
      </p:sp>
      <p:sp>
        <p:nvSpPr>
          <p:cNvPr id="7172" name="Slide Number Placeholder 4"/>
          <p:cNvSpPr txBox="1">
            <a:spLocks noGrp="1"/>
          </p:cNvSpPr>
          <p:nvPr/>
        </p:nvSpPr>
        <p:spPr bwMode="auto">
          <a:xfrm>
            <a:off x="7956550" y="6492875"/>
            <a:ext cx="830263" cy="365125"/>
          </a:xfrm>
          <a:prstGeom prst="rect">
            <a:avLst/>
          </a:prstGeom>
          <a:noFill/>
          <a:ln w="9525">
            <a:noFill/>
            <a:miter lim="800000"/>
            <a:headEnd/>
            <a:tailEnd/>
          </a:ln>
        </p:spPr>
        <p:txBody>
          <a:bodyPr anchor="ctr"/>
          <a:lstStyle/>
          <a:p>
            <a:pPr algn="r"/>
            <a:fld id="{8BD02D4A-1702-4B30-BDDA-CB8A9D65CEAC}" type="slidenum">
              <a:rPr lang="tr-TR" sz="1200" b="1"/>
              <a:pPr algn="r"/>
              <a:t>2</a:t>
            </a:fld>
            <a:endParaRPr lang="tr-TR" sz="1200" b="1"/>
          </a:p>
        </p:txBody>
      </p:sp>
      <p:sp>
        <p:nvSpPr>
          <p:cNvPr id="2" name="Metin kutusu 1"/>
          <p:cNvSpPr txBox="1"/>
          <p:nvPr/>
        </p:nvSpPr>
        <p:spPr>
          <a:xfrm>
            <a:off x="428625" y="1862138"/>
            <a:ext cx="3948113" cy="3648075"/>
          </a:xfrm>
          <a:prstGeom prst="rect">
            <a:avLst/>
          </a:prstGeom>
          <a:noFill/>
          <a:ln>
            <a:noFill/>
          </a:ln>
        </p:spPr>
        <p:txBody>
          <a:bodyPr>
            <a:spAutoFit/>
          </a:bodyPr>
          <a:lstStyle/>
          <a:p>
            <a:pPr indent="361950" algn="just">
              <a:buFont typeface="Wingdings" pitchFamily="2" charset="2"/>
              <a:buChar char="Ø"/>
              <a:tabLst>
                <a:tab pos="361950" algn="l"/>
                <a:tab pos="446088" algn="l"/>
              </a:tabLst>
              <a:defRPr/>
            </a:pPr>
            <a:r>
              <a:rPr lang="tr-TR" sz="2100" b="1" dirty="0">
                <a:solidFill>
                  <a:srgbClr val="0070C0"/>
                </a:solidFill>
                <a:latin typeface="Calibri" pitchFamily="34" charset="0"/>
                <a:cs typeface="+mn-cs"/>
              </a:rPr>
              <a:t>Sigorta primi,</a:t>
            </a:r>
          </a:p>
          <a:p>
            <a:pPr indent="180975" algn="just">
              <a:buFont typeface="Wingdings" pitchFamily="2" charset="2"/>
              <a:buChar char="Ø"/>
              <a:tabLst>
                <a:tab pos="361950" algn="l"/>
                <a:tab pos="446088" algn="l"/>
              </a:tabLst>
              <a:defRPr/>
            </a:pPr>
            <a:r>
              <a:rPr lang="tr-TR" sz="2100" b="1" dirty="0">
                <a:solidFill>
                  <a:srgbClr val="0070C0"/>
                </a:solidFill>
                <a:latin typeface="Calibri" pitchFamily="34" charset="0"/>
                <a:cs typeface="+mn-cs"/>
              </a:rPr>
              <a:t>	İşsizlik sigortası primi,</a:t>
            </a:r>
          </a:p>
          <a:p>
            <a:pPr indent="180975" algn="just">
              <a:buFont typeface="Wingdings" pitchFamily="2" charset="2"/>
              <a:buChar char="Ø"/>
              <a:tabLst>
                <a:tab pos="361950" algn="l"/>
                <a:tab pos="446088" algn="l"/>
              </a:tabLst>
              <a:defRPr/>
            </a:pPr>
            <a:r>
              <a:rPr lang="tr-TR" sz="2100" b="1" dirty="0">
                <a:solidFill>
                  <a:srgbClr val="0070C0"/>
                </a:solidFill>
                <a:latin typeface="Calibri" pitchFamily="34" charset="0"/>
                <a:cs typeface="+mn-cs"/>
              </a:rPr>
              <a:t>	Sosyal güvenlik destek primi,</a:t>
            </a:r>
          </a:p>
          <a:p>
            <a:pPr indent="180975" algn="just">
              <a:buFont typeface="Wingdings" pitchFamily="2" charset="2"/>
              <a:buChar char="Ø"/>
              <a:tabLst>
                <a:tab pos="361950" algn="l"/>
                <a:tab pos="446088" algn="l"/>
              </a:tabLst>
              <a:defRPr/>
            </a:pPr>
            <a:r>
              <a:rPr lang="tr-TR" sz="2100" b="1" dirty="0">
                <a:solidFill>
                  <a:srgbClr val="0070C0"/>
                </a:solidFill>
                <a:latin typeface="Calibri" pitchFamily="34" charset="0"/>
                <a:cs typeface="+mn-cs"/>
              </a:rPr>
              <a:t>	Genel sağlık sigortası primi,</a:t>
            </a:r>
          </a:p>
          <a:p>
            <a:pPr indent="180975" algn="just">
              <a:buFont typeface="Wingdings" pitchFamily="2" charset="2"/>
              <a:buChar char="Ø"/>
              <a:tabLst>
                <a:tab pos="361950" algn="l"/>
                <a:tab pos="446088" algn="l"/>
              </a:tabLst>
              <a:defRPr/>
            </a:pPr>
            <a:r>
              <a:rPr lang="tr-TR" sz="2100" b="1" dirty="0">
                <a:solidFill>
                  <a:srgbClr val="0070C0"/>
                </a:solidFill>
                <a:latin typeface="Calibri" pitchFamily="34" charset="0"/>
                <a:cs typeface="+mn-cs"/>
              </a:rPr>
              <a:t>	İsteğe bağlı sigorta ve topluluk sigortası primleri,</a:t>
            </a:r>
          </a:p>
          <a:p>
            <a:pPr indent="361950" algn="just">
              <a:buFont typeface="Wingdings" pitchFamily="2" charset="2"/>
              <a:buChar char="Ø"/>
              <a:tabLst>
                <a:tab pos="4572000" algn="l"/>
              </a:tabLst>
              <a:defRPr/>
            </a:pPr>
            <a:r>
              <a:rPr lang="tr-TR" sz="2100" b="1" dirty="0">
                <a:solidFill>
                  <a:srgbClr val="0070C0"/>
                </a:solidFill>
                <a:latin typeface="Calibri" pitchFamily="34" charset="0"/>
                <a:cs typeface="+mn-cs"/>
              </a:rPr>
              <a:t>Emeklilik keseneği ve kurum karşılığı ile ek karşılık primi,</a:t>
            </a:r>
          </a:p>
          <a:p>
            <a:pPr indent="180975" algn="just">
              <a:buFont typeface="Wingdings" pitchFamily="2" charset="2"/>
              <a:buChar char="Ø"/>
              <a:tabLst>
                <a:tab pos="361950" algn="l"/>
                <a:tab pos="446088" algn="l"/>
              </a:tabLst>
              <a:defRPr/>
            </a:pPr>
            <a:r>
              <a:rPr lang="tr-TR" sz="2100" b="1" dirty="0">
                <a:solidFill>
                  <a:srgbClr val="0070C0"/>
                </a:solidFill>
                <a:latin typeface="Calibri" pitchFamily="34" charset="0"/>
                <a:cs typeface="+mn-cs"/>
              </a:rPr>
              <a:t>	Kurumca tahsil edilen; damga vergisi, özel işlem vergisi, eğitime katkı payı,</a:t>
            </a:r>
          </a:p>
        </p:txBody>
      </p:sp>
      <p:sp>
        <p:nvSpPr>
          <p:cNvPr id="7174" name="Metin kutusu 7"/>
          <p:cNvSpPr txBox="1">
            <a:spLocks noChangeArrowheads="1"/>
          </p:cNvSpPr>
          <p:nvPr/>
        </p:nvSpPr>
        <p:spPr bwMode="auto">
          <a:xfrm>
            <a:off x="4787900" y="1862138"/>
            <a:ext cx="3998913" cy="3970337"/>
          </a:xfrm>
          <a:prstGeom prst="rect">
            <a:avLst/>
          </a:prstGeom>
          <a:noFill/>
          <a:ln w="9525">
            <a:noFill/>
            <a:miter lim="800000"/>
            <a:headEnd/>
            <a:tailEnd/>
          </a:ln>
        </p:spPr>
        <p:txBody>
          <a:bodyPr>
            <a:spAutoFit/>
          </a:bodyPr>
          <a:lstStyle/>
          <a:p>
            <a:pPr indent="361950" algn="just">
              <a:buFont typeface="Wingdings" pitchFamily="2" charset="2"/>
              <a:buChar char="Ø"/>
              <a:tabLst>
                <a:tab pos="361950" algn="l"/>
                <a:tab pos="446088" algn="l"/>
              </a:tabLst>
            </a:pPr>
            <a:r>
              <a:rPr lang="tr-TR" sz="2100" b="1" dirty="0">
                <a:solidFill>
                  <a:srgbClr val="0070C0"/>
                </a:solidFill>
                <a:latin typeface="Calibri" pitchFamily="34" charset="0"/>
              </a:rPr>
              <a:t>30 Nisan 2014 tarihine kadar bitirilmiş özel nitelikteki inşaatlar ile ihale konusu işlere ilişkin eksik işçilik tutarı üzerinden hesaplanan sigorta primi,</a:t>
            </a:r>
          </a:p>
          <a:p>
            <a:pPr indent="361950" algn="just">
              <a:buFont typeface="Wingdings" pitchFamily="2" charset="2"/>
              <a:buChar char="Ø"/>
              <a:tabLst>
                <a:tab pos="361950" algn="l"/>
                <a:tab pos="446088" algn="l"/>
              </a:tabLst>
            </a:pPr>
            <a:r>
              <a:rPr lang="tr-TR" sz="2100" b="1" dirty="0">
                <a:solidFill>
                  <a:srgbClr val="0070C0"/>
                </a:solidFill>
                <a:latin typeface="Calibri" pitchFamily="34" charset="0"/>
              </a:rPr>
              <a:t>Aylık almakta iken kamuya ait işyerlerinde çalışmaları nedeniyle aylıkları kesilmesi gerekenlere,   11 Eylül 2014 tarihini takip eden ödeme dönemine kadar yersiz olarak ödendiği tespit edilen aylıklara ilişkin,</a:t>
            </a:r>
          </a:p>
        </p:txBody>
      </p:sp>
      <p:sp>
        <p:nvSpPr>
          <p:cNvPr id="7175" name="Slayt Numarası Yer Tutucusu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1FB536BF-8848-404A-868F-B6A65F2ED95E}" type="slidenum">
              <a:rPr lang="tr-TR" smtClean="0"/>
              <a:pPr/>
              <a:t>2</a:t>
            </a:fld>
            <a:endParaRPr lang="tr-TR"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defRPr/>
            </a:pPr>
            <a:r>
              <a:rPr lang="tr-TR" sz="2600" b="1" dirty="0" smtClean="0">
                <a:effectLst>
                  <a:outerShdw blurRad="38100" dist="38100" dir="2700000" algn="tl">
                    <a:srgbClr val="000000">
                      <a:alpha val="43137"/>
                    </a:srgbClr>
                  </a:outerShdw>
                </a:effectLst>
              </a:rPr>
              <a:t>Yapılandırma Tutarlarını Önceden </a:t>
            </a:r>
            <a:r>
              <a:rPr lang="tr-TR" sz="2600" b="1" dirty="0" err="1" smtClean="0">
                <a:effectLst>
                  <a:outerShdw blurRad="38100" dist="38100" dir="2700000" algn="tl">
                    <a:srgbClr val="000000">
                      <a:alpha val="43137"/>
                    </a:srgbClr>
                  </a:outerShdw>
                </a:effectLst>
              </a:rPr>
              <a:t>Görebilirmiyiz</a:t>
            </a:r>
            <a:r>
              <a:rPr lang="tr-TR" sz="2600" b="1" dirty="0" smtClean="0">
                <a:effectLst>
                  <a:outerShdw blurRad="38100" dist="38100" dir="2700000" algn="tl">
                    <a:srgbClr val="000000">
                      <a:alpha val="43137"/>
                    </a:srgbClr>
                  </a:outerShdw>
                </a:effectLst>
              </a:rPr>
              <a:t>?</a:t>
            </a:r>
            <a:endParaRPr lang="tr-TR" sz="2600" b="1" dirty="0">
              <a:effectLst>
                <a:outerShdw blurRad="38100" dist="38100" dir="2700000" algn="tl">
                  <a:srgbClr val="000000">
                    <a:alpha val="43137"/>
                  </a:srgbClr>
                </a:outerShdw>
              </a:effectLst>
            </a:endParaRPr>
          </a:p>
        </p:txBody>
      </p:sp>
      <p:sp>
        <p:nvSpPr>
          <p:cNvPr id="25603" name="İçerik Yer Tutucusu 2"/>
          <p:cNvSpPr>
            <a:spLocks noGrp="1"/>
          </p:cNvSpPr>
          <p:nvPr>
            <p:ph idx="1"/>
          </p:nvPr>
        </p:nvSpPr>
        <p:spPr bwMode="auto">
          <a:xfrm>
            <a:off x="304800" y="1071563"/>
            <a:ext cx="8610600" cy="5357812"/>
          </a:xfrm>
          <a:noFill/>
          <a:ln>
            <a:noFill/>
            <a:miter lim="800000"/>
            <a:headEnd/>
            <a:tailEnd/>
          </a:ln>
        </p:spPr>
        <p:txBody>
          <a:bodyPr vert="horz" wrap="square" lIns="91440" tIns="45720" rIns="91440" bIns="45720" numCol="1" anchor="t" anchorCtr="0" compatLnSpc="1">
            <a:prstTxWarp prst="textNoShape">
              <a:avLst/>
            </a:prstTxWarp>
          </a:bodyPr>
          <a:lstStyle/>
          <a:p>
            <a:pPr marL="0" indent="0" algn="just">
              <a:buFont typeface="Wingdings" pitchFamily="2" charset="2"/>
              <a:buNone/>
            </a:pPr>
            <a:endParaRPr lang="tr-TR" sz="2400" b="0" dirty="0" smtClean="0"/>
          </a:p>
          <a:p>
            <a:pPr marL="0" indent="0" algn="just">
              <a:buFont typeface="Wingdings" pitchFamily="2" charset="2"/>
              <a:buNone/>
            </a:pPr>
            <a:endParaRPr lang="tr-TR" sz="2400" b="0" dirty="0" smtClean="0"/>
          </a:p>
          <a:p>
            <a:pPr marL="0" indent="0" algn="just">
              <a:buFont typeface="Wingdings" pitchFamily="2" charset="2"/>
              <a:buNone/>
            </a:pPr>
            <a:r>
              <a:rPr lang="tr-TR" sz="2400" b="0" dirty="0" smtClean="0"/>
              <a:t>4/b kapsamında (Bağ-Kur) sigortalı olanlar, prim borçlarını yapılandırmaları halinde ödeyecekleri taksit tutarlarını </a:t>
            </a:r>
            <a:r>
              <a:rPr lang="tr-TR" sz="2400" b="0" u="sng" dirty="0" smtClean="0">
                <a:solidFill>
                  <a:srgbClr val="0000FF"/>
                </a:solidFill>
              </a:rPr>
              <a:t>T.C. Kimlik numaraları</a:t>
            </a:r>
            <a:r>
              <a:rPr lang="tr-TR" sz="2400" b="0" dirty="0" smtClean="0"/>
              <a:t> ile </a:t>
            </a:r>
            <a:r>
              <a:rPr lang="tr-TR" sz="2400" b="0" u="sng" dirty="0" smtClean="0">
                <a:solidFill>
                  <a:srgbClr val="0000FF"/>
                </a:solidFill>
              </a:rPr>
              <a:t>www.</a:t>
            </a:r>
            <a:r>
              <a:rPr lang="tr-TR" sz="2400" b="0" u="sng" dirty="0" err="1" smtClean="0">
                <a:solidFill>
                  <a:srgbClr val="0000FF"/>
                </a:solidFill>
              </a:rPr>
              <a:t>sgk</a:t>
            </a:r>
            <a:r>
              <a:rPr lang="tr-TR" sz="2400" b="0" u="sng" dirty="0" smtClean="0">
                <a:solidFill>
                  <a:srgbClr val="0000FF"/>
                </a:solidFill>
              </a:rPr>
              <a:t>.gov. tr</a:t>
            </a:r>
            <a:r>
              <a:rPr lang="tr-TR" sz="2400" b="0" dirty="0" smtClean="0"/>
              <a:t>. internet adresindeki “E-SGK” bölümünde yer alan “</a:t>
            </a:r>
            <a:r>
              <a:rPr lang="tr-TR" sz="2400" b="0" dirty="0" smtClean="0">
                <a:solidFill>
                  <a:srgbClr val="0000FF"/>
                </a:solidFill>
              </a:rPr>
              <a:t>E-Hizmetler”  </a:t>
            </a:r>
            <a:r>
              <a:rPr lang="tr-TR" sz="2400" b="0" dirty="0" smtClean="0"/>
              <a:t>menüsünden yahut “</a:t>
            </a:r>
            <a:r>
              <a:rPr lang="tr-TR" sz="2400" b="0" dirty="0" smtClean="0">
                <a:solidFill>
                  <a:srgbClr val="0000FF"/>
                </a:solidFill>
              </a:rPr>
              <a:t>https://esgm.sgk.gov.tr/Esgm</a:t>
            </a:r>
            <a:r>
              <a:rPr lang="tr-TR" sz="2400" b="0" dirty="0" smtClean="0"/>
              <a:t>/” linkinden görebilirler. </a:t>
            </a:r>
          </a:p>
          <a:p>
            <a:pPr marL="0" indent="0" algn="just">
              <a:buFont typeface="Wingdings" pitchFamily="2" charset="2"/>
              <a:buNone/>
            </a:pPr>
            <a:endParaRPr lang="tr-TR" sz="2400" b="0" dirty="0" smtClean="0"/>
          </a:p>
        </p:txBody>
      </p:sp>
      <p:sp>
        <p:nvSpPr>
          <p:cNvPr id="25604"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95FD703-34EF-4E8F-BAC7-5926D8E7F1CB}" type="slidenum">
              <a:rPr lang="tr-TR" smtClean="0"/>
              <a:pPr/>
              <a:t>20</a:t>
            </a:fld>
            <a:endParaRPr lang="tr-TR" smtClean="0"/>
          </a:p>
        </p:txBody>
      </p:sp>
      <p:pic>
        <p:nvPicPr>
          <p:cNvPr id="6" name="Resim 5"/>
          <p:cNvPicPr>
            <a:picLocks noChangeAspect="1"/>
          </p:cNvPicPr>
          <p:nvPr/>
        </p:nvPicPr>
        <p:blipFill>
          <a:blip r:embed="rId2" cstate="print">
            <a:extLst/>
          </a:blip>
          <a:stretch>
            <a:fillRect/>
          </a:stretch>
        </p:blipFill>
        <p:spPr>
          <a:xfrm>
            <a:off x="1043608" y="4077072"/>
            <a:ext cx="6984776" cy="2075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Yapılandırma Başka Ne Tür Avantajlar Sağlamaktadır?</a:t>
            </a:r>
          </a:p>
        </p:txBody>
      </p:sp>
      <p:sp>
        <p:nvSpPr>
          <p:cNvPr id="26627" name="İçerik Yer Tutucusu 2"/>
          <p:cNvSpPr>
            <a:spLocks noGrp="1"/>
          </p:cNvSpPr>
          <p:nvPr>
            <p:ph idx="1"/>
          </p:nvPr>
        </p:nvSpPr>
        <p:spPr bwMode="auto">
          <a:xfrm>
            <a:off x="323850" y="801688"/>
            <a:ext cx="4400550" cy="5357812"/>
          </a:xfrm>
          <a:noFill/>
          <a:ln>
            <a:noFill/>
            <a:miter lim="800000"/>
            <a:headEnd/>
            <a:tailEnd/>
          </a:ln>
        </p:spPr>
        <p:txBody>
          <a:bodyPr vert="horz" wrap="square" lIns="91440" tIns="45720" rIns="91440" bIns="45720" numCol="1" anchor="t" anchorCtr="0" compatLnSpc="1">
            <a:prstTxWarp prst="textNoShape">
              <a:avLst/>
            </a:prstTxWarp>
          </a:bodyPr>
          <a:lstStyle/>
          <a:p>
            <a:pPr algn="just"/>
            <a:r>
              <a:rPr lang="tr-TR" dirty="0" smtClean="0"/>
              <a:t>Prim borçlarından dolayı sağlık hizmetlerinden faydalanamayan 4/b, EK-5, Ek-6 ve Kanunun 60 </a:t>
            </a:r>
            <a:r>
              <a:rPr lang="tr-TR" dirty="0" err="1" smtClean="0"/>
              <a:t>ıncı</a:t>
            </a:r>
            <a:r>
              <a:rPr lang="tr-TR" dirty="0" smtClean="0"/>
              <a:t> maddesinin birinci fıkrasının (g) bendine tabi genel sağlık sigortalıları; </a:t>
            </a:r>
            <a:r>
              <a:rPr lang="tr-TR" u="sng" dirty="0" smtClean="0">
                <a:solidFill>
                  <a:srgbClr val="0000FF"/>
                </a:solidFill>
              </a:rPr>
              <a:t>yapılandırıldığı tarihten sonraki cari aylardan 60 günden fazla prim borçlarının bulunmaması, yapılandırılan borçlarının ilk taksitini ödemeleri ve yapılandırmanın ihlal edilmemesi kaydıyla</a:t>
            </a:r>
            <a:r>
              <a:rPr lang="tr-TR" dirty="0" smtClean="0"/>
              <a:t>  kendileri ile bakmakla yükümlü olduğu kişiler, genel sağlık sigortası kapsamında sağlık hizmetlerinden yararlanacaklardır.</a:t>
            </a:r>
          </a:p>
        </p:txBody>
      </p:sp>
      <p:sp>
        <p:nvSpPr>
          <p:cNvPr id="26628"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CCCCCDFD-2943-4515-82E7-6E7B29E6A3B2}" type="slidenum">
              <a:rPr lang="tr-TR" smtClean="0"/>
              <a:pPr/>
              <a:t>21</a:t>
            </a:fld>
            <a:endParaRPr lang="tr-TR" smtClean="0"/>
          </a:p>
        </p:txBody>
      </p:sp>
      <p:sp>
        <p:nvSpPr>
          <p:cNvPr id="5" name="Dikdörtgen 4"/>
          <p:cNvSpPr/>
          <p:nvPr/>
        </p:nvSpPr>
        <p:spPr>
          <a:xfrm>
            <a:off x="475143" y="4509120"/>
            <a:ext cx="4248472" cy="1938992"/>
          </a:xfrm>
          <a:prstGeom prst="rect">
            <a:avLst/>
          </a:prstGeom>
          <a:effectLst>
            <a:outerShdw blurRad="76200" dir="13500000" sy="23000" kx="1200000" algn="br"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spAutoFit/>
          </a:bodyPr>
          <a:lstStyle/>
          <a:p>
            <a:pPr algn="just"/>
            <a:r>
              <a:rPr lang="tr-TR" sz="2000" dirty="0">
                <a:solidFill>
                  <a:srgbClr val="FFFFFF"/>
                </a:solidFill>
                <a:latin typeface="Calibri" pitchFamily="34" charset="0"/>
                <a:ea typeface="Calibri" pitchFamily="34" charset="0"/>
                <a:cs typeface="Calibri" pitchFamily="34" charset="0"/>
              </a:rPr>
              <a:t>Ayrıca borçlarını yapılandıran işverenler,</a:t>
            </a:r>
          </a:p>
          <a:p>
            <a:pPr algn="just">
              <a:buFont typeface="Wingdings" pitchFamily="2" charset="2"/>
              <a:buChar char="Ø"/>
            </a:pPr>
            <a:r>
              <a:rPr lang="tr-TR" sz="2000" dirty="0">
                <a:solidFill>
                  <a:srgbClr val="FFFFFF"/>
                </a:solidFill>
                <a:latin typeface="Calibri" pitchFamily="34" charset="0"/>
                <a:ea typeface="Calibri" pitchFamily="34" charset="0"/>
                <a:cs typeface="Calibri" pitchFamily="34" charset="0"/>
              </a:rPr>
              <a:t> Borcu yoktur yazısı alabilecek, </a:t>
            </a:r>
          </a:p>
          <a:p>
            <a:pPr algn="just">
              <a:buFont typeface="Wingdings" pitchFamily="2" charset="2"/>
              <a:buChar char="Ø"/>
            </a:pPr>
            <a:r>
              <a:rPr lang="tr-TR" sz="2000" dirty="0">
                <a:solidFill>
                  <a:srgbClr val="FFFFFF"/>
                </a:solidFill>
                <a:latin typeface="Calibri" pitchFamily="34" charset="0"/>
                <a:ea typeface="Calibri" pitchFamily="34" charset="0"/>
                <a:cs typeface="Calibri" pitchFamily="34" charset="0"/>
              </a:rPr>
              <a:t> Bu borçlarından dolayı icra takibi ve haciz işlemlerine uğramayacak,</a:t>
            </a:r>
          </a:p>
          <a:p>
            <a:pPr algn="just">
              <a:buFont typeface="Wingdings" pitchFamily="2" charset="2"/>
              <a:buChar char="Ø"/>
            </a:pPr>
            <a:r>
              <a:rPr lang="tr-TR" sz="2000" dirty="0">
                <a:solidFill>
                  <a:srgbClr val="FFFFFF"/>
                </a:solidFill>
                <a:latin typeface="Calibri" pitchFamily="34" charset="0"/>
                <a:ea typeface="Calibri" pitchFamily="34" charset="0"/>
                <a:cs typeface="Calibri" pitchFamily="34" charset="0"/>
              </a:rPr>
              <a:t> Teşviklerden yararlanabileceklerdir.</a:t>
            </a:r>
          </a:p>
        </p:txBody>
      </p:sp>
      <p:pic>
        <p:nvPicPr>
          <p:cNvPr id="26632" name="Resim 5"/>
          <p:cNvPicPr>
            <a:picLocks noChangeAspect="1"/>
          </p:cNvPicPr>
          <p:nvPr/>
        </p:nvPicPr>
        <p:blipFill>
          <a:blip r:embed="rId2" cstate="print"/>
          <a:srcRect/>
          <a:stretch>
            <a:fillRect/>
          </a:stretch>
        </p:blipFill>
        <p:spPr bwMode="auto">
          <a:xfrm rot="-360236">
            <a:off x="5553075" y="1541463"/>
            <a:ext cx="2293938" cy="2055812"/>
          </a:xfrm>
          <a:prstGeom prst="rect">
            <a:avLst/>
          </a:prstGeom>
          <a:noFill/>
          <a:ln w="9525">
            <a:noFill/>
            <a:miter lim="800000"/>
            <a:headEnd/>
            <a:tailEnd/>
          </a:ln>
        </p:spPr>
      </p:pic>
      <p:pic>
        <p:nvPicPr>
          <p:cNvPr id="26633" name="Resim 6"/>
          <p:cNvPicPr>
            <a:picLocks noChangeAspect="1"/>
          </p:cNvPicPr>
          <p:nvPr/>
        </p:nvPicPr>
        <p:blipFill>
          <a:blip r:embed="rId2" cstate="print"/>
          <a:srcRect/>
          <a:stretch>
            <a:fillRect/>
          </a:stretch>
        </p:blipFill>
        <p:spPr bwMode="auto">
          <a:xfrm rot="-277248">
            <a:off x="5697538" y="3862388"/>
            <a:ext cx="2293937"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Yapılandırma </a:t>
            </a:r>
            <a:r>
              <a:rPr lang="tr-TR" sz="2600" b="1" dirty="0" smtClean="0">
                <a:effectLst>
                  <a:outerShdw blurRad="38100" dist="38100" dir="2700000" algn="tl">
                    <a:srgbClr val="000000">
                      <a:alpha val="43137"/>
                    </a:srgbClr>
                  </a:outerShdw>
                </a:effectLst>
              </a:rPr>
              <a:t>Hakkının Kaybedilmesi</a:t>
            </a:r>
            <a:endParaRPr lang="tr-TR" sz="2600"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304800" y="1071563"/>
            <a:ext cx="8610600" cy="5357812"/>
          </a:xfrm>
          <a:ln>
            <a:noFill/>
          </a:ln>
        </p:spPr>
        <p:txBody>
          <a:bodyPr/>
          <a:lstStyle/>
          <a:p>
            <a:pPr algn="just">
              <a:defRPr/>
            </a:pPr>
            <a:r>
              <a:rPr lang="tr-TR" sz="2400" b="0" dirty="0"/>
              <a:t>Yapılandırma taksitleri ile taksitlendirme süresi içerisinde tahakkuk edecek cari ay prim borçlarının, </a:t>
            </a:r>
            <a:r>
              <a:rPr lang="tr-TR" sz="2400" b="0" u="sng" dirty="0">
                <a:solidFill>
                  <a:srgbClr val="0000FF"/>
                </a:solidFill>
              </a:rPr>
              <a:t>bir takvim yılı içerisinde, </a:t>
            </a:r>
            <a:r>
              <a:rPr lang="tr-TR" sz="2400" u="sng" dirty="0" smtClean="0">
                <a:solidFill>
                  <a:srgbClr val="0000FF"/>
                </a:solidFill>
              </a:rPr>
              <a:t>ikiden </a:t>
            </a:r>
            <a:r>
              <a:rPr lang="tr-TR" sz="2400" b="0" u="sng" dirty="0">
                <a:solidFill>
                  <a:srgbClr val="0000FF"/>
                </a:solidFill>
              </a:rPr>
              <a:t>fazla </a:t>
            </a:r>
            <a:r>
              <a:rPr lang="tr-TR" sz="2400" b="0" u="sng" dirty="0" smtClean="0">
                <a:solidFill>
                  <a:srgbClr val="0000FF"/>
                </a:solidFill>
              </a:rPr>
              <a:t>taksitin süresinde </a:t>
            </a:r>
            <a:r>
              <a:rPr lang="tr-TR" sz="2400" b="0" u="sng" dirty="0">
                <a:solidFill>
                  <a:srgbClr val="0000FF"/>
                </a:solidFill>
              </a:rPr>
              <a:t>ödenmemesi veya eksik ödenmesi halinde, taksitlendirme hakkı kaybedilecektir</a:t>
            </a:r>
            <a:r>
              <a:rPr lang="tr-TR" sz="2400" b="0" dirty="0"/>
              <a:t>.</a:t>
            </a:r>
          </a:p>
          <a:p>
            <a:pPr algn="just">
              <a:defRPr/>
            </a:pPr>
            <a:endParaRPr lang="tr-TR" sz="2400" b="0" dirty="0"/>
          </a:p>
          <a:p>
            <a:pPr algn="just">
              <a:defRPr/>
            </a:pPr>
            <a:r>
              <a:rPr lang="tr-TR" sz="2400" b="0" dirty="0"/>
              <a:t>En fazla iki taksitin süresinde ödenmemesi veya eksik ödenmesi halinde, ödenmeyen veya eksik ödenen taksit tutarlarının son taksiti izleyen ayın sonuna kadar hesaplanacak geç ödeme zammı ile birlikte </a:t>
            </a:r>
            <a:r>
              <a:rPr lang="tr-TR" sz="2400" b="0" dirty="0" smtClean="0"/>
              <a:t>ödenmemesi halinde de </a:t>
            </a:r>
            <a:r>
              <a:rPr lang="tr-TR" sz="2400" b="0" dirty="0"/>
              <a:t>taksitlendirme hakkı kaybedilecektir</a:t>
            </a:r>
            <a:r>
              <a:rPr lang="tr-TR" sz="2400" b="0" dirty="0" smtClean="0"/>
              <a:t>.</a:t>
            </a:r>
          </a:p>
          <a:p>
            <a:pPr marL="0" indent="0" algn="just">
              <a:buFont typeface="Wingdings" pitchFamily="2" charset="2"/>
              <a:buNone/>
              <a:defRPr/>
            </a:pPr>
            <a:endParaRPr lang="tr-TR" sz="2400" b="0" dirty="0"/>
          </a:p>
        </p:txBody>
      </p:sp>
      <p:sp>
        <p:nvSpPr>
          <p:cNvPr id="27652"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FF8E72B-22AB-42C3-B04C-8D5053F98736}" type="slidenum">
              <a:rPr lang="tr-TR" smtClean="0"/>
              <a:pPr/>
              <a:t>22</a:t>
            </a:fld>
            <a:endParaRPr lang="tr-TR" smtClean="0"/>
          </a:p>
        </p:txBody>
      </p:sp>
      <p:sp>
        <p:nvSpPr>
          <p:cNvPr id="5" name="Dikdörtgen 4"/>
          <p:cNvSpPr/>
          <p:nvPr/>
        </p:nvSpPr>
        <p:spPr>
          <a:xfrm>
            <a:off x="385417" y="5512656"/>
            <a:ext cx="8352928" cy="830997"/>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r>
              <a:rPr lang="tr-TR" sz="2400" i="1" dirty="0">
                <a:solidFill>
                  <a:srgbClr val="0000FF"/>
                </a:solidFill>
                <a:latin typeface="Calibri" pitchFamily="34" charset="0"/>
                <a:ea typeface="Calibri" pitchFamily="34" charset="0"/>
                <a:cs typeface="Calibri" pitchFamily="34" charset="0"/>
              </a:rPr>
              <a:t>Taksit tutarının % 10’u aşılmamak kaydıyla 5 liraya (bu tutar dahil) kadar yapılmış eksik ödemeler ihlal sayılmayacaktır.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Başka Kanunlara Göre Taksitlendirilmiş Borçlar Yapılandırılabilir mi?</a:t>
            </a:r>
          </a:p>
        </p:txBody>
      </p:sp>
      <p:sp>
        <p:nvSpPr>
          <p:cNvPr id="3" name="İçerik Yer Tutucusu 2"/>
          <p:cNvSpPr>
            <a:spLocks noGrp="1"/>
          </p:cNvSpPr>
          <p:nvPr>
            <p:ph idx="1"/>
          </p:nvPr>
        </p:nvSpPr>
        <p:spPr>
          <a:xfrm>
            <a:off x="304800" y="1071563"/>
            <a:ext cx="8610600" cy="5357812"/>
          </a:xfrm>
          <a:ln>
            <a:noFill/>
          </a:ln>
        </p:spPr>
        <p:txBody>
          <a:bodyPr/>
          <a:lstStyle/>
          <a:p>
            <a:pPr algn="just">
              <a:defRPr/>
            </a:pPr>
            <a:r>
              <a:rPr lang="tr-TR" sz="2400" b="0" dirty="0" smtClean="0"/>
              <a:t> </a:t>
            </a:r>
            <a:r>
              <a:rPr lang="tr-TR" sz="2400" b="0" dirty="0" smtClean="0">
                <a:solidFill>
                  <a:srgbClr val="0000FF"/>
                </a:solidFill>
              </a:rPr>
              <a:t>11/9/2014 tarihi itibariyle taksitlendirmesi/yapılandırması devam eden;</a:t>
            </a:r>
          </a:p>
          <a:p>
            <a:pPr marL="0" indent="0" algn="just">
              <a:buFont typeface="Wingdings" pitchFamily="2" charset="2"/>
              <a:buNone/>
              <a:defRPr/>
            </a:pPr>
            <a:endParaRPr lang="tr-TR" sz="1000" b="0" dirty="0" smtClean="0"/>
          </a:p>
          <a:p>
            <a:pPr marL="627063" lvl="1" indent="-361950" algn="just">
              <a:buFont typeface="Wingdings" pitchFamily="2" charset="2"/>
              <a:buChar char="Ø"/>
              <a:defRPr/>
            </a:pPr>
            <a:r>
              <a:rPr lang="tr-TR" sz="2400" b="0" dirty="0" smtClean="0">
                <a:solidFill>
                  <a:srgbClr val="008000"/>
                </a:solidFill>
              </a:rPr>
              <a:t>6183 </a:t>
            </a:r>
            <a:r>
              <a:rPr lang="tr-TR" sz="2400" b="0" dirty="0">
                <a:solidFill>
                  <a:srgbClr val="008000"/>
                </a:solidFill>
              </a:rPr>
              <a:t>sayılı Kanunun </a:t>
            </a:r>
            <a:r>
              <a:rPr lang="tr-TR" sz="2400" b="0" dirty="0"/>
              <a:t>48 inci maddesine istinaden tecil ve taksitlendirilmiş borçlar </a:t>
            </a:r>
            <a:r>
              <a:rPr lang="tr-TR" sz="2400" b="0" dirty="0" smtClean="0"/>
              <a:t>ile,</a:t>
            </a:r>
          </a:p>
          <a:p>
            <a:pPr marL="627063" lvl="1" indent="-361950" algn="just">
              <a:buFont typeface="Wingdings" pitchFamily="2" charset="2"/>
              <a:buChar char="Ø"/>
              <a:defRPr/>
            </a:pPr>
            <a:r>
              <a:rPr lang="tr-TR" sz="2400" b="0" dirty="0" smtClean="0">
                <a:solidFill>
                  <a:srgbClr val="008000"/>
                </a:solidFill>
              </a:rPr>
              <a:t>6385 </a:t>
            </a:r>
            <a:r>
              <a:rPr lang="tr-TR" sz="2400" b="0" dirty="0">
                <a:solidFill>
                  <a:srgbClr val="008000"/>
                </a:solidFill>
              </a:rPr>
              <a:t>sayılı Kanuna </a:t>
            </a:r>
            <a:r>
              <a:rPr lang="tr-TR" sz="2400" b="0" dirty="0"/>
              <a:t>göre yapılandırılmış sosyal güvenlik destek primi </a:t>
            </a:r>
            <a:r>
              <a:rPr lang="tr-TR" sz="2400" b="0" dirty="0" smtClean="0"/>
              <a:t>borçları,</a:t>
            </a:r>
          </a:p>
          <a:p>
            <a:pPr algn="just">
              <a:buFont typeface="Wingdings" pitchFamily="2" charset="2"/>
              <a:buChar char="Ø"/>
              <a:defRPr/>
            </a:pPr>
            <a:endParaRPr lang="tr-TR" sz="1000" b="0" dirty="0"/>
          </a:p>
          <a:p>
            <a:pPr marL="0" indent="0" algn="just">
              <a:buFont typeface="Wingdings" pitchFamily="2" charset="2"/>
              <a:buNone/>
              <a:defRPr/>
            </a:pPr>
            <a:r>
              <a:rPr lang="tr-TR" sz="2400" b="0" dirty="0" smtClean="0"/>
              <a:t>ödenmiş taksitleri </a:t>
            </a:r>
            <a:r>
              <a:rPr lang="tr-TR" sz="2400" b="0" dirty="0"/>
              <a:t>cari usullere göre mahsup edildikten sonra </a:t>
            </a:r>
            <a:r>
              <a:rPr lang="tr-TR" sz="2400" b="0" dirty="0" smtClean="0"/>
              <a:t>kalan tutarlar talep edilmesi halinde </a:t>
            </a:r>
            <a:r>
              <a:rPr lang="tr-TR" sz="2400" u="sng" dirty="0" smtClean="0">
                <a:solidFill>
                  <a:srgbClr val="0000FF"/>
                </a:solidFill>
              </a:rPr>
              <a:t>yapılandırılabilecektir.</a:t>
            </a:r>
          </a:p>
          <a:p>
            <a:pPr marL="0" indent="0" algn="just">
              <a:buFont typeface="Wingdings" pitchFamily="2" charset="2"/>
              <a:buNone/>
              <a:defRPr/>
            </a:pPr>
            <a:endParaRPr lang="tr-TR" sz="2400" b="0" dirty="0" smtClean="0"/>
          </a:p>
          <a:p>
            <a:pPr marL="0" indent="0" algn="just">
              <a:buFont typeface="Wingdings" pitchFamily="2" charset="2"/>
              <a:buNone/>
              <a:defRPr/>
            </a:pPr>
            <a:endParaRPr lang="tr-TR" sz="2400" b="0" dirty="0"/>
          </a:p>
        </p:txBody>
      </p:sp>
      <p:sp>
        <p:nvSpPr>
          <p:cNvPr id="28676"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E626E57B-F227-41EC-9025-5B113DCE4AE5}" type="slidenum">
              <a:rPr lang="tr-TR" smtClean="0"/>
              <a:pPr/>
              <a:t>23</a:t>
            </a:fld>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defRPr/>
            </a:pPr>
            <a:r>
              <a:rPr lang="tr-TR" sz="2600" b="1" dirty="0">
                <a:effectLst>
                  <a:outerShdw blurRad="38100" dist="38100" dir="2700000" algn="tl">
                    <a:srgbClr val="000000">
                      <a:alpha val="43137"/>
                    </a:srgbClr>
                  </a:outerShdw>
                </a:effectLst>
              </a:rPr>
              <a:t>Diğer Hususlar</a:t>
            </a:r>
          </a:p>
        </p:txBody>
      </p:sp>
      <p:sp>
        <p:nvSpPr>
          <p:cNvPr id="29699" name="İçerik Yer Tutucusu 2"/>
          <p:cNvSpPr>
            <a:spLocks noGrp="1"/>
          </p:cNvSpPr>
          <p:nvPr>
            <p:ph idx="1"/>
          </p:nvPr>
        </p:nvSpPr>
        <p:spPr bwMode="auto">
          <a:xfrm>
            <a:off x="323528" y="764704"/>
            <a:ext cx="8610600" cy="5472608"/>
          </a:xfrm>
          <a:noFill/>
          <a:ln>
            <a:noFill/>
            <a:miter lim="800000"/>
            <a:headEnd/>
            <a:tailEnd/>
          </a:ln>
        </p:spPr>
        <p:txBody>
          <a:bodyPr vert="horz" wrap="square" lIns="91440" tIns="45720" rIns="91440" bIns="45720" numCol="1" anchor="t" anchorCtr="0" compatLnSpc="1">
            <a:prstTxWarp prst="textNoShape">
              <a:avLst/>
            </a:prstTxWarp>
          </a:bodyPr>
          <a:lstStyle/>
          <a:p>
            <a:pPr algn="just"/>
            <a:r>
              <a:rPr lang="tr-TR" sz="2000" b="0" dirty="0" smtClean="0"/>
              <a:t>Yapılandırma kapsamına giren alacakların; asıllarının kanunun yayımı tarihinden önce ödenmiş olması şartıyla ve 11/09/2014 tarihi itibarıyla aslı </a:t>
            </a:r>
            <a:r>
              <a:rPr lang="tr-TR" sz="2000" b="0" dirty="0"/>
              <a:t>ödenmiş </a:t>
            </a:r>
            <a:r>
              <a:rPr lang="tr-TR" sz="2000" b="0" dirty="0" err="1"/>
              <a:t>fer’i</a:t>
            </a:r>
            <a:r>
              <a:rPr lang="tr-TR" sz="2000" b="0" dirty="0"/>
              <a:t> alacağın % 40’ının ilk taksit ödeme süresi </a:t>
            </a:r>
            <a:r>
              <a:rPr lang="tr-TR" sz="2000" b="0" dirty="0" smtClean="0"/>
              <a:t>içinde </a:t>
            </a:r>
            <a:r>
              <a:rPr lang="tr-TR" sz="2000" dirty="0" smtClean="0">
                <a:solidFill>
                  <a:srgbClr val="0000FF"/>
                </a:solidFill>
              </a:rPr>
              <a:t>(ilk taksitin veya peşin ödeme tutarını)</a:t>
            </a:r>
            <a:r>
              <a:rPr lang="tr-TR" sz="2000" dirty="0" smtClean="0"/>
              <a:t> </a:t>
            </a:r>
            <a:r>
              <a:rPr lang="tr-TR" sz="2000" b="0" dirty="0"/>
              <a:t>ödenmesi </a:t>
            </a:r>
            <a:r>
              <a:rPr lang="tr-TR" sz="2000" b="0" dirty="0" smtClean="0"/>
              <a:t>halinde </a:t>
            </a:r>
            <a:r>
              <a:rPr lang="tr-TR" sz="2000" u="sng" dirty="0" smtClean="0">
                <a:solidFill>
                  <a:srgbClr val="FF0000"/>
                </a:solidFill>
              </a:rPr>
              <a:t>aslı ödenmiş </a:t>
            </a:r>
            <a:r>
              <a:rPr lang="tr-TR" sz="2000" u="sng" dirty="0" err="1" smtClean="0">
                <a:solidFill>
                  <a:srgbClr val="FF0000"/>
                </a:solidFill>
              </a:rPr>
              <a:t>fer’i</a:t>
            </a:r>
            <a:r>
              <a:rPr lang="tr-TR" sz="2000" u="sng" dirty="0" smtClean="0">
                <a:solidFill>
                  <a:srgbClr val="FF0000"/>
                </a:solidFill>
              </a:rPr>
              <a:t> alacağın</a:t>
            </a:r>
            <a:r>
              <a:rPr lang="tr-TR" sz="2000" b="0" dirty="0" smtClean="0">
                <a:solidFill>
                  <a:srgbClr val="FF0000"/>
                </a:solidFill>
              </a:rPr>
              <a:t> </a:t>
            </a:r>
            <a:r>
              <a:rPr lang="tr-TR" sz="2000" b="0" dirty="0" smtClean="0"/>
              <a:t>% 60’ının tahsilinden vazgeçilecektir. Aslı ödenmiş </a:t>
            </a:r>
            <a:r>
              <a:rPr lang="tr-TR" sz="2000" b="0" dirty="0" err="1" smtClean="0"/>
              <a:t>fer’i</a:t>
            </a:r>
            <a:r>
              <a:rPr lang="tr-TR" sz="2000" b="0" dirty="0" smtClean="0"/>
              <a:t> borçlar içinde peşin ve taksitler halinde ödeme imkanı getirilmektedir.</a:t>
            </a:r>
          </a:p>
          <a:p>
            <a:pPr algn="just"/>
            <a:endParaRPr lang="tr-TR" sz="2000" b="0" dirty="0" smtClean="0"/>
          </a:p>
          <a:p>
            <a:pPr algn="just"/>
            <a:endParaRPr lang="tr-TR" sz="2000" b="0" dirty="0" smtClean="0"/>
          </a:p>
          <a:p>
            <a:pPr algn="just"/>
            <a:r>
              <a:rPr lang="tr-TR" sz="2000" b="0" dirty="0" smtClean="0"/>
              <a:t>Ödeme hakkının kaybedilmiş olması halinde, borçlular </a:t>
            </a:r>
            <a:r>
              <a:rPr lang="tr-TR" sz="2000" b="0" dirty="0" smtClean="0">
                <a:solidFill>
                  <a:srgbClr val="FF0000"/>
                </a:solidFill>
              </a:rPr>
              <a:t>ödedikleri tutar kadar </a:t>
            </a:r>
            <a:r>
              <a:rPr lang="tr-TR" sz="2000" b="0" dirty="0" smtClean="0"/>
              <a:t>bu madde hükmünden yararlandırılacaklardır.</a:t>
            </a:r>
          </a:p>
          <a:p>
            <a:pPr algn="just"/>
            <a:r>
              <a:rPr lang="tr-TR" sz="2000" b="0" dirty="0" smtClean="0"/>
              <a:t>Bu maddeye göre ödenecek alacaklarla ilgili olarak </a:t>
            </a:r>
            <a:r>
              <a:rPr lang="tr-TR" sz="2000" dirty="0" smtClean="0">
                <a:solidFill>
                  <a:srgbClr val="0000FF"/>
                </a:solidFill>
              </a:rPr>
              <a:t>tatbik edilen hacizler yapılan ödemeler nispetinde kaldırılacak ve buna isabet eden teminatlar iade edilecektir.</a:t>
            </a:r>
          </a:p>
          <a:p>
            <a:pPr algn="just"/>
            <a:endParaRPr lang="tr-TR" sz="2400" b="0" dirty="0" smtClean="0"/>
          </a:p>
        </p:txBody>
      </p:sp>
      <p:sp>
        <p:nvSpPr>
          <p:cNvPr id="29700"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9CAD0C33-8FC3-4D57-B479-F54B1B10C6E9}" type="slidenum">
              <a:rPr lang="tr-TR" smtClean="0"/>
              <a:pPr/>
              <a:t>24</a:t>
            </a:fld>
            <a:endParaRPr lang="tr-TR" smtClean="0"/>
          </a:p>
        </p:txBody>
      </p:sp>
      <p:pic>
        <p:nvPicPr>
          <p:cNvPr id="5" name="Resim 4"/>
          <p:cNvPicPr>
            <a:picLocks noChangeAspect="1"/>
          </p:cNvPicPr>
          <p:nvPr/>
        </p:nvPicPr>
        <p:blipFill>
          <a:blip r:embed="rId2" cstate="print">
            <a:extLst/>
          </a:blip>
          <a:stretch>
            <a:fillRect/>
          </a:stretch>
        </p:blipFill>
        <p:spPr>
          <a:xfrm>
            <a:off x="2339752" y="4859187"/>
            <a:ext cx="5288136" cy="1594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ctrTitle"/>
          </p:nvPr>
        </p:nvSpPr>
        <p:spPr>
          <a:xfrm>
            <a:off x="2357438" y="142875"/>
            <a:ext cx="6429375" cy="1714500"/>
          </a:xfrm>
        </p:spPr>
        <p:txBody>
          <a:bodyPr/>
          <a:lstStyle/>
          <a:p>
            <a:pPr algn="ctr" eaLnBrk="1" hangingPunct="1"/>
            <a:r>
              <a:rPr lang="tr-TR" smtClean="0"/>
              <a:t>SOSYAL GÜVENLİK KURUMU</a:t>
            </a:r>
          </a:p>
        </p:txBody>
      </p:sp>
      <p:sp>
        <p:nvSpPr>
          <p:cNvPr id="11267" name="2 Alt Başlık"/>
          <p:cNvSpPr>
            <a:spLocks noGrp="1"/>
          </p:cNvSpPr>
          <p:nvPr>
            <p:ph type="subTitle" idx="1"/>
          </p:nvPr>
        </p:nvSpPr>
        <p:spPr>
          <a:xfrm>
            <a:off x="214313" y="4868863"/>
            <a:ext cx="8929687" cy="1485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46CA6"/>
              </a:buClr>
            </a:pPr>
            <a:endParaRPr lang="tr-TR" b="1" dirty="0" smtClean="0">
              <a:solidFill>
                <a:srgbClr val="FF0000"/>
              </a:solidFill>
              <a:effectLst>
                <a:outerShdw blurRad="38100" dist="38100" dir="2700000" algn="tl">
                  <a:srgbClr val="C0C0C0"/>
                </a:outerShdw>
              </a:effectLst>
              <a:ea typeface="Calibri" pitchFamily="34" charset="0"/>
              <a:cs typeface="Calibri" pitchFamily="34" charset="0"/>
            </a:endParaRPr>
          </a:p>
          <a:p>
            <a:pPr>
              <a:buClr>
                <a:srgbClr val="046CA6"/>
              </a:buClr>
            </a:pPr>
            <a:r>
              <a:rPr lang="tr-TR" b="1" dirty="0" smtClean="0">
                <a:solidFill>
                  <a:srgbClr val="FF0000"/>
                </a:solidFill>
                <a:effectLst>
                  <a:outerShdw blurRad="38100" dist="38100" dir="2700000" algn="tl">
                    <a:srgbClr val="C0C0C0"/>
                  </a:outerShdw>
                </a:effectLst>
                <a:ea typeface="Calibri" pitchFamily="34" charset="0"/>
                <a:cs typeface="Calibri" pitchFamily="34" charset="0"/>
              </a:rPr>
              <a:t>6552 SAYILI KANUNLA GETİRİLEN DİĞER YENİ DÜZENLEMELER</a:t>
            </a:r>
          </a:p>
          <a:p>
            <a:pPr>
              <a:buClr>
                <a:srgbClr val="046CA6"/>
              </a:buClr>
            </a:pPr>
            <a:r>
              <a:rPr lang="tr-TR" altLang="tr-TR" b="1" dirty="0" smtClean="0">
                <a:solidFill>
                  <a:srgbClr val="FF0000"/>
                </a:solidFill>
                <a:effectLst>
                  <a:outerShdw blurRad="38100" dist="38100" dir="2700000" algn="tl">
                    <a:srgbClr val="C0C0C0"/>
                  </a:outerShdw>
                </a:effectLst>
                <a:ea typeface="Calibri" pitchFamily="34" charset="0"/>
                <a:cs typeface="Calibri" pitchFamily="34" charset="0"/>
              </a:rPr>
              <a:t>Hazırlayan ve Sunan </a:t>
            </a:r>
            <a:r>
              <a:rPr lang="tr-TR" altLang="tr-TR" b="1" dirty="0" smtClean="0">
                <a:solidFill>
                  <a:srgbClr val="FF0000"/>
                </a:solidFill>
                <a:effectLst>
                  <a:outerShdw blurRad="38100" dist="38100" dir="2700000" algn="tl">
                    <a:srgbClr val="C0C0C0"/>
                  </a:outerShdw>
                </a:effectLst>
                <a:ea typeface="Calibri" pitchFamily="34" charset="0"/>
                <a:cs typeface="Calibri" pitchFamily="34" charset="0"/>
              </a:rPr>
              <a:t>: Fahri Toprak VARGÜN</a:t>
            </a:r>
            <a:endParaRPr lang="tr-TR" b="1" dirty="0" smtClean="0">
              <a:solidFill>
                <a:srgbClr val="FF0000"/>
              </a:solidFill>
              <a:effectLst>
                <a:outerShdw blurRad="38100" dist="38100" dir="2700000" algn="tl">
                  <a:srgbClr val="C0C0C0"/>
                </a:outerShdw>
              </a:effectLst>
              <a:ea typeface="Calibri" pitchFamily="34" charset="0"/>
              <a:cs typeface="Calibri" pitchFamily="34" charset="0"/>
            </a:endParaRPr>
          </a:p>
        </p:txBody>
      </p:sp>
    </p:spTree>
    <p:extLst>
      <p:ext uri="{BB962C8B-B14F-4D97-AF65-F5344CB8AC3E}">
        <p14:creationId xmlns:p14="http://schemas.microsoft.com/office/powerpoint/2010/main" val="290203607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a:xfrm>
            <a:off x="2571750" y="0"/>
            <a:ext cx="6572250" cy="706438"/>
          </a:xfrm>
        </p:spPr>
        <p:txBody>
          <a:bodyPr/>
          <a:lstStyle/>
          <a:p>
            <a:pPr algn="ctr"/>
            <a:r>
              <a:rPr lang="tr-TR" sz="2500" b="1" dirty="0" smtClean="0"/>
              <a:t>EV HİZMETLERİNDE ÇALIŞANLARIN SİGORTALILIĞI</a:t>
            </a:r>
          </a:p>
        </p:txBody>
      </p:sp>
      <p:sp>
        <p:nvSpPr>
          <p:cNvPr id="31747" name="İçerik Yer Tutucusu 2"/>
          <p:cNvSpPr>
            <a:spLocks noGrp="1"/>
          </p:cNvSpPr>
          <p:nvPr>
            <p:ph idx="1"/>
          </p:nvPr>
        </p:nvSpPr>
        <p:spPr bwMode="auto">
          <a:xfrm>
            <a:off x="304800" y="1071563"/>
            <a:ext cx="4481513" cy="5357812"/>
          </a:xfrm>
          <a:noFill/>
          <a:ln>
            <a:miter lim="800000"/>
            <a:headEnd/>
            <a:tailEnd/>
          </a:ln>
        </p:spPr>
        <p:txBody>
          <a:bodyPr vert="horz" wrap="square" lIns="91440" tIns="45720" rIns="91440" bIns="45720" numCol="1" anchor="t" anchorCtr="0" compatLnSpc="1">
            <a:prstTxWarp prst="textNoShape">
              <a:avLst/>
            </a:prstTxWarp>
          </a:bodyPr>
          <a:lstStyle/>
          <a:p>
            <a:pPr algn="just"/>
            <a:r>
              <a:rPr lang="tr-TR" sz="1700" dirty="0" smtClean="0"/>
              <a:t>Ev hizmetlerinde </a:t>
            </a:r>
            <a:r>
              <a:rPr lang="tr-TR" sz="1700" dirty="0" smtClean="0">
                <a:solidFill>
                  <a:srgbClr val="0000FF"/>
                </a:solidFill>
              </a:rPr>
              <a:t>aynı kişi yanında ay içerisinde 10 günden az çalışanların</a:t>
            </a:r>
            <a:r>
              <a:rPr lang="tr-TR" sz="1700" dirty="0" smtClean="0"/>
              <a:t> 5510 sayılı Kanuna eklenen ek madde ile sigortalı sayılacaklardır.</a:t>
            </a:r>
          </a:p>
          <a:p>
            <a:pPr algn="just"/>
            <a:r>
              <a:rPr lang="tr-TR" sz="1700" dirty="0" smtClean="0"/>
              <a:t>Bu kapsamda sigortalı sayılmayanlara ek maddeyle kendilerini sigortalı olarak bildirme hakkı tanınmıştır.</a:t>
            </a:r>
          </a:p>
          <a:p>
            <a:pPr algn="just"/>
            <a:r>
              <a:rPr lang="tr-TR" sz="1700" dirty="0" smtClean="0"/>
              <a:t>Mevcut uygulamada </a:t>
            </a:r>
            <a:r>
              <a:rPr lang="tr-TR" sz="1700" dirty="0" smtClean="0">
                <a:solidFill>
                  <a:srgbClr val="0000FF"/>
                </a:solidFill>
              </a:rPr>
              <a:t>ev hizmetlerinde çalışanlar 4/a (</a:t>
            </a:r>
            <a:r>
              <a:rPr lang="tr-TR" sz="1700" dirty="0" err="1" smtClean="0">
                <a:solidFill>
                  <a:srgbClr val="0000FF"/>
                </a:solidFill>
              </a:rPr>
              <a:t>ssk</a:t>
            </a:r>
            <a:r>
              <a:rPr lang="tr-TR" sz="1700" dirty="0" smtClean="0">
                <a:solidFill>
                  <a:srgbClr val="0000FF"/>
                </a:solidFill>
              </a:rPr>
              <a:t>) kapsamında sigortalı </a:t>
            </a:r>
            <a:r>
              <a:rPr lang="tr-TR" sz="1700" dirty="0" smtClean="0"/>
              <a:t>sayılmakta ve </a:t>
            </a:r>
            <a:r>
              <a:rPr lang="tr-TR" sz="1700" dirty="0" smtClean="0">
                <a:solidFill>
                  <a:srgbClr val="0000FF"/>
                </a:solidFill>
              </a:rPr>
              <a:t>çalışılan ev, bir işyeri </a:t>
            </a:r>
            <a:r>
              <a:rPr lang="tr-TR" sz="1700" dirty="0" smtClean="0"/>
              <a:t>olarak tescil edilmek suretiyle bildirimleri yapılmaktadır.</a:t>
            </a:r>
          </a:p>
          <a:p>
            <a:pPr algn="just"/>
            <a:r>
              <a:rPr lang="tr-TR" sz="1700" dirty="0" smtClean="0"/>
              <a:t>Halihazırda ev hizmetlerinde çalıştırılanlar için ilk önce işyeri bildirgesi verilerek e-bildirge şifresi alınmakta, çalıştırılan için işe giriş bildirgesi verilerek tescili sağlanmakta ve her ay e-bildirge sistemi üzerinden internet yolu ile aylık prim ve hizmet belgesi düzenlenerek Kuruma verilmektedir.</a:t>
            </a:r>
          </a:p>
          <a:p>
            <a:endParaRPr lang="tr-TR" sz="1700" dirty="0" smtClean="0"/>
          </a:p>
        </p:txBody>
      </p:sp>
      <p:sp>
        <p:nvSpPr>
          <p:cNvPr id="31748"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4A4AA39-E913-49FC-ABD3-C55098F56477}" type="slidenum">
              <a:rPr lang="tr-TR" smtClean="0"/>
              <a:pPr/>
              <a:t>26</a:t>
            </a:fld>
            <a:endParaRPr lang="tr-TR" smtClean="0"/>
          </a:p>
        </p:txBody>
      </p:sp>
      <p:pic>
        <p:nvPicPr>
          <p:cNvPr id="5" name="4 Resim" descr="1341992851277.jpg"/>
          <p:cNvPicPr>
            <a:picLocks noChangeAspect="1"/>
          </p:cNvPicPr>
          <p:nvPr/>
        </p:nvPicPr>
        <p:blipFill>
          <a:blip r:embed="rId2" cstate="print"/>
          <a:stretch>
            <a:fillRect/>
          </a:stretch>
        </p:blipFill>
        <p:spPr>
          <a:xfrm>
            <a:off x="5214942" y="1214422"/>
            <a:ext cx="3709982" cy="4662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title"/>
          </p:nvPr>
        </p:nvSpPr>
        <p:spPr>
          <a:xfrm>
            <a:off x="2571750" y="0"/>
            <a:ext cx="6572250" cy="706438"/>
          </a:xfrm>
        </p:spPr>
        <p:txBody>
          <a:bodyPr/>
          <a:lstStyle/>
          <a:p>
            <a:pPr algn="ctr"/>
            <a:r>
              <a:rPr lang="tr-TR" sz="2600" b="1" dirty="0" smtClean="0"/>
              <a:t>EV HİZMETLERİNDE ÇALIŞANLARIN SİGORTALILIĞI</a:t>
            </a:r>
          </a:p>
        </p:txBody>
      </p:sp>
      <p:sp>
        <p:nvSpPr>
          <p:cNvPr id="32771" name="İçerik Yer Tutucusu 2"/>
          <p:cNvSpPr>
            <a:spLocks noGrp="1"/>
          </p:cNvSpPr>
          <p:nvPr>
            <p:ph idx="1"/>
          </p:nvPr>
        </p:nvSpPr>
        <p:spPr bwMode="auto">
          <a:xfrm>
            <a:off x="3563888" y="928688"/>
            <a:ext cx="5351512" cy="5526087"/>
          </a:xfrm>
          <a:noFill/>
          <a:ln>
            <a:miter lim="800000"/>
            <a:headEnd/>
            <a:tailEnd/>
          </a:ln>
        </p:spPr>
        <p:txBody>
          <a:bodyPr vert="horz" wrap="square" lIns="91440" tIns="45720" rIns="91440" bIns="45720" numCol="1" anchor="t" anchorCtr="0" compatLnSpc="1">
            <a:prstTxWarp prst="textNoShape">
              <a:avLst/>
            </a:prstTxWarp>
          </a:bodyPr>
          <a:lstStyle/>
          <a:p>
            <a:pPr algn="ctr"/>
            <a:r>
              <a:rPr lang="tr-TR" sz="2000" u="sng" dirty="0" smtClean="0">
                <a:solidFill>
                  <a:srgbClr val="0000FF"/>
                </a:solidFill>
              </a:rPr>
              <a:t>10 Gün ve Daha Fazla Çalışanlar </a:t>
            </a:r>
          </a:p>
          <a:p>
            <a:pPr algn="just"/>
            <a:r>
              <a:rPr lang="tr-TR" sz="2000" b="0" dirty="0" smtClean="0"/>
              <a:t>Ev hizmetlerinde </a:t>
            </a:r>
            <a:r>
              <a:rPr lang="tr-TR" sz="2000" b="0" dirty="0" smtClean="0">
                <a:solidFill>
                  <a:srgbClr val="0000FF"/>
                </a:solidFill>
              </a:rPr>
              <a:t>aynı gerçek kişi yanında 10 gün ve daha fazla </a:t>
            </a:r>
            <a:r>
              <a:rPr lang="tr-TR" sz="2000" b="0" dirty="0" smtClean="0"/>
              <a:t>çalışanların sigortalılık işlemleri kolaylaştırılacaktır.</a:t>
            </a:r>
          </a:p>
          <a:p>
            <a:pPr algn="just"/>
            <a:r>
              <a:rPr lang="tr-TR" sz="2000" b="0" dirty="0" smtClean="0"/>
              <a:t>Bu kapsamda ev hizmetlerinde çalıştırılanlar için </a:t>
            </a:r>
            <a:r>
              <a:rPr lang="tr-TR" sz="2000" b="0" dirty="0" smtClean="0">
                <a:solidFill>
                  <a:srgbClr val="0000FF"/>
                </a:solidFill>
              </a:rPr>
              <a:t>sadece ilk başta bir bildirim formu doldurularak Kuruma verilecek ve ayrıca işe giriş bildirgesi, aylık prim hizmet belgesi vb. belgeler düzenlemeyecektir. </a:t>
            </a:r>
            <a:r>
              <a:rPr lang="tr-TR" sz="2000" b="0" dirty="0" smtClean="0"/>
              <a:t>Kurumca belirlenen belgeyi vermeyenler hakkında </a:t>
            </a:r>
            <a:r>
              <a:rPr lang="tr-TR" sz="2000" b="0" dirty="0" smtClean="0">
                <a:solidFill>
                  <a:srgbClr val="FF0000"/>
                </a:solidFill>
              </a:rPr>
              <a:t>bir aylık asgari ücret tutarında idari para cezası uygulanacaktır.</a:t>
            </a:r>
          </a:p>
          <a:p>
            <a:pPr algn="just"/>
            <a:r>
              <a:rPr lang="tr-TR" sz="2000" b="0" dirty="0" smtClean="0"/>
              <a:t>İşverenler aynı zamanda 5510/5 puanlık prim indiriminden faydalanacak ve işverenin uzun vadeli sigorta kolları prim oranı </a:t>
            </a:r>
            <a:r>
              <a:rPr lang="tr-TR" sz="2000" b="0" dirty="0" smtClean="0">
                <a:solidFill>
                  <a:srgbClr val="0000FF"/>
                </a:solidFill>
              </a:rPr>
              <a:t>% 11’den % 6’ya inecektir. Bu işverene yaklaşık olarak 54 TL prim avantajı sağlayacaktır.</a:t>
            </a:r>
          </a:p>
          <a:p>
            <a:endParaRPr lang="tr-TR" sz="2000" dirty="0" smtClean="0"/>
          </a:p>
        </p:txBody>
      </p:sp>
      <p:sp>
        <p:nvSpPr>
          <p:cNvPr id="32772"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7C8F9CDF-D2EC-47C0-95D3-763ED04EB4C9}" type="slidenum">
              <a:rPr lang="tr-TR" smtClean="0"/>
              <a:pPr/>
              <a:t>27</a:t>
            </a:fld>
            <a:endParaRPr lang="tr-TR" smtClean="0"/>
          </a:p>
        </p:txBody>
      </p:sp>
      <p:pic>
        <p:nvPicPr>
          <p:cNvPr id="5" name="4 Resim" descr="RESİM 3.jpg"/>
          <p:cNvPicPr>
            <a:picLocks noChangeAspect="1"/>
          </p:cNvPicPr>
          <p:nvPr/>
        </p:nvPicPr>
        <p:blipFill>
          <a:blip r:embed="rId2" cstate="print"/>
          <a:stretch>
            <a:fillRect/>
          </a:stretch>
        </p:blipFill>
        <p:spPr>
          <a:xfrm>
            <a:off x="214282" y="1700808"/>
            <a:ext cx="3277598"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a:spLocks noGrp="1"/>
          </p:cNvSpPr>
          <p:nvPr>
            <p:ph type="title"/>
          </p:nvPr>
        </p:nvSpPr>
        <p:spPr>
          <a:xfrm>
            <a:off x="2571750" y="0"/>
            <a:ext cx="6572250" cy="706438"/>
          </a:xfrm>
        </p:spPr>
        <p:txBody>
          <a:bodyPr/>
          <a:lstStyle/>
          <a:p>
            <a:r>
              <a:rPr lang="tr-TR" sz="2600" b="1" smtClean="0"/>
              <a:t>EV HİZMETLERİNDE ÇALIŞANLARIN SİGORTALILIĞI</a:t>
            </a:r>
            <a:endParaRPr lang="tr-TR" sz="2600" smtClean="0"/>
          </a:p>
        </p:txBody>
      </p:sp>
      <p:sp>
        <p:nvSpPr>
          <p:cNvPr id="33795" name="İçerik Yer Tutucusu 2"/>
          <p:cNvSpPr>
            <a:spLocks noGrp="1"/>
          </p:cNvSpPr>
          <p:nvPr>
            <p:ph idx="1"/>
          </p:nvPr>
        </p:nvSpPr>
        <p:spPr bwMode="auto">
          <a:xfrm>
            <a:off x="395288" y="765175"/>
            <a:ext cx="5391150" cy="5759450"/>
          </a:xfrm>
          <a:noFill/>
          <a:ln>
            <a:miter lim="800000"/>
            <a:headEnd/>
            <a:tailEnd/>
          </a:ln>
        </p:spPr>
        <p:txBody>
          <a:bodyPr vert="horz" wrap="square" lIns="91440" tIns="45720" rIns="91440" bIns="45720" numCol="1" anchor="t" anchorCtr="0" compatLnSpc="1">
            <a:prstTxWarp prst="textNoShape">
              <a:avLst/>
            </a:prstTxWarp>
          </a:bodyPr>
          <a:lstStyle/>
          <a:p>
            <a:pPr algn="ctr"/>
            <a:r>
              <a:rPr lang="tr-TR" sz="2000" u="sng" dirty="0" smtClean="0">
                <a:solidFill>
                  <a:srgbClr val="FF0000"/>
                </a:solidFill>
              </a:rPr>
              <a:t>10 Günden Az Çalışanlar</a:t>
            </a:r>
          </a:p>
          <a:p>
            <a:pPr algn="ctr">
              <a:buFont typeface="Wingdings" pitchFamily="2" charset="2"/>
              <a:buNone/>
            </a:pPr>
            <a:endParaRPr lang="tr-TR" sz="2000" u="sng" dirty="0" smtClean="0"/>
          </a:p>
          <a:p>
            <a:pPr algn="just"/>
            <a:r>
              <a:rPr lang="tr-TR" sz="2000" b="0" dirty="0" smtClean="0"/>
              <a:t>Ev hizmetlerinde </a:t>
            </a:r>
            <a:r>
              <a:rPr lang="tr-TR" sz="2000" b="0" dirty="0" smtClean="0">
                <a:solidFill>
                  <a:srgbClr val="0000FF"/>
                </a:solidFill>
              </a:rPr>
              <a:t>aynı evde 10 günden az çalışanların iş kazası ve meslek hastalığı primleri </a:t>
            </a:r>
            <a:r>
              <a:rPr lang="tr-TR" sz="2000" b="0" dirty="0" smtClean="0"/>
              <a:t>ev sahiplerince asgari ücretin </a:t>
            </a:r>
            <a:r>
              <a:rPr lang="tr-TR" sz="2000" b="0" dirty="0" smtClean="0">
                <a:solidFill>
                  <a:srgbClr val="0000FF"/>
                </a:solidFill>
              </a:rPr>
              <a:t>% 2’si oranında kuponla ödenecektir. </a:t>
            </a:r>
          </a:p>
          <a:p>
            <a:pPr algn="just"/>
            <a:r>
              <a:rPr lang="tr-TR" sz="2000" b="0" dirty="0" smtClean="0"/>
              <a:t>Çalışanlar, istemeleri halinde adlarına % 2 prim ödenen ay için 30 gün üzerinden </a:t>
            </a:r>
            <a:r>
              <a:rPr lang="tr-TR" sz="2000" b="0" dirty="0" smtClean="0">
                <a:solidFill>
                  <a:srgbClr val="0000FF"/>
                </a:solidFill>
              </a:rPr>
              <a:t>emeklilik ve sağlık primini asgari ücretin % 32,5’i </a:t>
            </a:r>
            <a:r>
              <a:rPr lang="tr-TR" sz="2000" b="0" dirty="0" smtClean="0"/>
              <a:t>üzerinden ödeyebilecektir. </a:t>
            </a:r>
          </a:p>
          <a:p>
            <a:pPr algn="just"/>
            <a:r>
              <a:rPr lang="tr-TR" sz="2000" b="0" dirty="0" smtClean="0"/>
              <a:t>Emeklilik ve sağlık priminin, iş kazası ve meslek hastalığına ilişkin primin </a:t>
            </a:r>
            <a:r>
              <a:rPr lang="tr-TR" sz="2000" b="0" dirty="0" smtClean="0">
                <a:solidFill>
                  <a:srgbClr val="0000FF"/>
                </a:solidFill>
              </a:rPr>
              <a:t>Kuruma geldiği ayı takip eden ayın sonuna kadar ödenmesi istenecek,</a:t>
            </a:r>
            <a:r>
              <a:rPr lang="tr-TR" sz="2000" b="0" dirty="0" smtClean="0"/>
              <a:t> bu süre içinde ödemeyenlerin hakkı düşecektir.</a:t>
            </a:r>
          </a:p>
          <a:p>
            <a:pPr algn="just"/>
            <a:r>
              <a:rPr lang="tr-TR" sz="2000" b="0" dirty="0" smtClean="0"/>
              <a:t>Bunları çalıştıranlar bu Kanun kapsamında </a:t>
            </a:r>
            <a:r>
              <a:rPr lang="tr-TR" sz="2000" b="0" dirty="0" smtClean="0">
                <a:solidFill>
                  <a:srgbClr val="0000FF"/>
                </a:solidFill>
              </a:rPr>
              <a:t>işveren </a:t>
            </a:r>
            <a:r>
              <a:rPr lang="tr-TR" sz="2000" b="0" dirty="0" smtClean="0"/>
              <a:t>sayılmayacaktır.</a:t>
            </a:r>
          </a:p>
          <a:p>
            <a:endParaRPr lang="tr-TR" sz="2000" dirty="0" smtClean="0"/>
          </a:p>
        </p:txBody>
      </p:sp>
      <p:sp>
        <p:nvSpPr>
          <p:cNvPr id="33796"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16038FF7-1BDF-4710-A2D9-9BBA486818FD}" type="slidenum">
              <a:rPr lang="tr-TR" smtClean="0"/>
              <a:pPr/>
              <a:t>28</a:t>
            </a:fld>
            <a:endParaRPr lang="tr-TR" smtClean="0"/>
          </a:p>
        </p:txBody>
      </p:sp>
      <p:pic>
        <p:nvPicPr>
          <p:cNvPr id="5" name="4 Resim" descr="ffff.jpg"/>
          <p:cNvPicPr>
            <a:picLocks noChangeAspect="1"/>
          </p:cNvPicPr>
          <p:nvPr/>
        </p:nvPicPr>
        <p:blipFill>
          <a:blip r:embed="rId2" cstate="print"/>
          <a:stretch>
            <a:fillRect/>
          </a:stretch>
        </p:blipFill>
        <p:spPr>
          <a:xfrm>
            <a:off x="5857884" y="1214422"/>
            <a:ext cx="3071834" cy="409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a:xfrm>
            <a:off x="2571750" y="0"/>
            <a:ext cx="6572250" cy="706438"/>
          </a:xfrm>
        </p:spPr>
        <p:txBody>
          <a:bodyPr/>
          <a:lstStyle/>
          <a:p>
            <a:pPr algn="ctr"/>
            <a:r>
              <a:rPr lang="tr-TR" sz="2600" b="1" dirty="0" smtClean="0"/>
              <a:t>EV HİZMETLERİNDE ÇALIŞANLARIN SİGORTALILIĞI</a:t>
            </a:r>
            <a:endParaRPr lang="tr-TR" sz="2600" dirty="0" smtClean="0"/>
          </a:p>
        </p:txBody>
      </p:sp>
      <p:sp>
        <p:nvSpPr>
          <p:cNvPr id="34819" name="İçerik Yer Tutucusu 2"/>
          <p:cNvSpPr>
            <a:spLocks noGrp="1"/>
          </p:cNvSpPr>
          <p:nvPr>
            <p:ph idx="1"/>
          </p:nvPr>
        </p:nvSpPr>
        <p:spPr bwMode="auto">
          <a:xfrm>
            <a:off x="395288" y="765175"/>
            <a:ext cx="5033962" cy="5759450"/>
          </a:xfrm>
          <a:noFill/>
          <a:ln>
            <a:miter lim="800000"/>
            <a:headEnd/>
            <a:tailEnd/>
          </a:ln>
        </p:spPr>
        <p:txBody>
          <a:bodyPr vert="horz" wrap="square" lIns="91440" tIns="45720" rIns="91440" bIns="45720" numCol="1" anchor="t" anchorCtr="0" compatLnSpc="1">
            <a:prstTxWarp prst="textNoShape">
              <a:avLst/>
            </a:prstTxWarp>
          </a:bodyPr>
          <a:lstStyle/>
          <a:p>
            <a:pPr algn="ctr"/>
            <a:r>
              <a:rPr lang="tr-TR" sz="2000" u="sng" dirty="0" smtClean="0">
                <a:solidFill>
                  <a:srgbClr val="FF0000"/>
                </a:solidFill>
              </a:rPr>
              <a:t>10 Günden Az Çalışanlar</a:t>
            </a:r>
          </a:p>
          <a:p>
            <a:pPr algn="just"/>
            <a:r>
              <a:rPr lang="tr-TR" sz="2000" b="0" dirty="0" smtClean="0"/>
              <a:t>Primlerini kendileri ödediği </a:t>
            </a:r>
            <a:r>
              <a:rPr lang="tr-TR" sz="2000" b="0" dirty="0" smtClean="0">
                <a:solidFill>
                  <a:srgbClr val="0000FF"/>
                </a:solidFill>
              </a:rPr>
              <a:t>için hastalık sigortası hariç</a:t>
            </a:r>
            <a:r>
              <a:rPr lang="tr-TR" sz="2000" b="0" dirty="0" smtClean="0"/>
              <a:t> diğer sigorta kolları uygulanacaktır. (isteğe bağlı sigortalılar, taksi ve dolmuş şoförleri, tarımda süreksiz çalışanlarda olduğu gibi)</a:t>
            </a:r>
          </a:p>
          <a:p>
            <a:pPr algn="just"/>
            <a:r>
              <a:rPr lang="tr-TR" sz="2000" b="0" dirty="0" smtClean="0"/>
              <a:t>İş kazası ve meslek hastalığından sağlanan yardımlardan yararlanılabilmesi için sigortalılığın </a:t>
            </a:r>
            <a:r>
              <a:rPr lang="tr-TR" sz="2000" b="0" dirty="0" smtClean="0">
                <a:solidFill>
                  <a:srgbClr val="0000FF"/>
                </a:solidFill>
              </a:rPr>
              <a:t>kaza tarihinden 10 gün önce başlamış olması şartı </a:t>
            </a:r>
            <a:r>
              <a:rPr lang="tr-TR" sz="2000" b="0" dirty="0" smtClean="0"/>
              <a:t>aranacaktır.</a:t>
            </a:r>
          </a:p>
          <a:p>
            <a:pPr algn="just"/>
            <a:r>
              <a:rPr lang="tr-TR" sz="2000" b="0" dirty="0" smtClean="0"/>
              <a:t>Genel sağlık sigortasından faydalanmaları için 30 gün prim ödemiş olmaları ve 60 günden fazla prim borcu olmaması ya da bu süreden fazlaya ilişkin prim borcunun taksitlendirilmesi şartı aranacaktır. </a:t>
            </a:r>
          </a:p>
          <a:p>
            <a:pPr algn="just"/>
            <a:r>
              <a:rPr lang="tr-TR" sz="2000" b="0" dirty="0" smtClean="0"/>
              <a:t>İş kazası durumunda bunları çalıştıranlar sorumlu tutulmayacaktır. </a:t>
            </a:r>
          </a:p>
          <a:p>
            <a:endParaRPr lang="tr-TR" sz="2000" dirty="0" smtClean="0"/>
          </a:p>
        </p:txBody>
      </p:sp>
      <p:sp>
        <p:nvSpPr>
          <p:cNvPr id="34820"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C4DAEED-63C9-4693-938D-7D893294FB9A}" type="slidenum">
              <a:rPr lang="tr-TR" smtClean="0"/>
              <a:pPr/>
              <a:t>29</a:t>
            </a:fld>
            <a:endParaRPr lang="tr-TR" smtClean="0"/>
          </a:p>
        </p:txBody>
      </p:sp>
      <p:pic>
        <p:nvPicPr>
          <p:cNvPr id="5" name="4 Resim" descr="ggggg.jpg"/>
          <p:cNvPicPr>
            <a:picLocks noChangeAspect="1"/>
          </p:cNvPicPr>
          <p:nvPr/>
        </p:nvPicPr>
        <p:blipFill>
          <a:blip r:embed="rId2" cstate="print"/>
          <a:stretch>
            <a:fillRect/>
          </a:stretch>
        </p:blipFill>
        <p:spPr>
          <a:xfrm>
            <a:off x="5786446" y="2000240"/>
            <a:ext cx="2986096"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71750" y="0"/>
            <a:ext cx="6572250" cy="706438"/>
          </a:xfrm>
        </p:spPr>
        <p:txBody>
          <a:bodyPr/>
          <a:lstStyle/>
          <a:p>
            <a:pPr>
              <a:defRPr/>
            </a:pPr>
            <a:r>
              <a:rPr lang="tr-TR" sz="2600" b="1" dirty="0">
                <a:effectLst>
                  <a:outerShdw blurRad="38100" dist="38100" dir="2700000" algn="tl">
                    <a:srgbClr val="000000">
                      <a:alpha val="43137"/>
                    </a:srgbClr>
                  </a:outerShdw>
                </a:effectLst>
              </a:rPr>
              <a:t>Yapılandırma Hangi </a:t>
            </a:r>
            <a:r>
              <a:rPr lang="tr-TR" sz="2600" b="1" dirty="0" smtClean="0">
                <a:effectLst>
                  <a:outerShdw blurRad="38100" dist="38100" dir="2700000" algn="tl">
                    <a:srgbClr val="000000">
                      <a:alpha val="43137"/>
                    </a:srgbClr>
                  </a:outerShdw>
                </a:effectLst>
              </a:rPr>
              <a:t>Borçları </a:t>
            </a:r>
            <a:r>
              <a:rPr lang="tr-TR" sz="2600" b="1" dirty="0">
                <a:effectLst>
                  <a:outerShdw blurRad="38100" dist="38100" dir="2700000" algn="tl">
                    <a:srgbClr val="000000">
                      <a:alpha val="43137"/>
                    </a:srgbClr>
                  </a:outerShdw>
                </a:effectLst>
              </a:rPr>
              <a:t>Kapsıyor?</a:t>
            </a:r>
            <a:endParaRPr lang="tr-TR" sz="2600" b="1" dirty="0" smtClean="0">
              <a:effectLst>
                <a:outerShdw blurRad="38100" dist="38100" dir="2700000" algn="tl">
                  <a:srgbClr val="000000">
                    <a:alpha val="43137"/>
                  </a:srgbClr>
                </a:outerShdw>
              </a:effectLst>
            </a:endParaRPr>
          </a:p>
        </p:txBody>
      </p:sp>
      <p:sp>
        <p:nvSpPr>
          <p:cNvPr id="13" name="İçerik Yer Tutucusu 12"/>
          <p:cNvSpPr>
            <a:spLocks noGrp="1"/>
          </p:cNvSpPr>
          <p:nvPr>
            <p:ph idx="1"/>
          </p:nvPr>
        </p:nvSpPr>
        <p:spPr>
          <a:xfrm>
            <a:off x="3779912" y="1071563"/>
            <a:ext cx="5256584" cy="5357812"/>
          </a:xfrm>
          <a:ln>
            <a:noFill/>
          </a:ln>
        </p:spPr>
        <p:txBody>
          <a:bodyPr/>
          <a:lstStyle/>
          <a:p>
            <a:pPr marL="0" indent="0" algn="just">
              <a:buFont typeface="Wingdings" pitchFamily="2" charset="2"/>
              <a:buNone/>
              <a:tabLst>
                <a:tab pos="361950" algn="l"/>
                <a:tab pos="446088" algn="l"/>
              </a:tabLst>
              <a:defRPr/>
            </a:pPr>
            <a:endParaRPr lang="tr-TR" sz="2400" b="0" dirty="0" smtClean="0"/>
          </a:p>
          <a:p>
            <a:pPr algn="just">
              <a:buClr>
                <a:schemeClr val="accent6"/>
              </a:buClr>
              <a:buFont typeface="Wingdings" pitchFamily="2" charset="2"/>
              <a:buChar char="Ø"/>
              <a:tabLst>
                <a:tab pos="361950" algn="l"/>
                <a:tab pos="446088" algn="l"/>
              </a:tabLst>
              <a:defRPr/>
            </a:pPr>
            <a:r>
              <a:rPr lang="tr-TR" sz="2400" u="sng" kern="1200" dirty="0" smtClean="0">
                <a:solidFill>
                  <a:srgbClr val="008000"/>
                </a:solidFill>
              </a:rPr>
              <a:t>3</a:t>
            </a:r>
            <a:r>
              <a:rPr lang="tr-TR" sz="2300" u="sng" kern="1200" dirty="0" smtClean="0">
                <a:solidFill>
                  <a:srgbClr val="008000"/>
                </a:solidFill>
              </a:rPr>
              <a:t>0 Nisan 2014 </a:t>
            </a:r>
            <a:r>
              <a:rPr lang="tr-TR" sz="2300" kern="1200" dirty="0">
                <a:solidFill>
                  <a:srgbClr val="0070C0"/>
                </a:solidFill>
              </a:rPr>
              <a:t>ve öncesinde işlemiş oldukları fiiller dolayısıyla uygulanan idari para cezalarından, </a:t>
            </a:r>
            <a:r>
              <a:rPr lang="tr-TR" sz="2300" u="sng" kern="1200" dirty="0" smtClean="0">
                <a:solidFill>
                  <a:srgbClr val="008000"/>
                </a:solidFill>
              </a:rPr>
              <a:t>31 Aralık 2014</a:t>
            </a:r>
            <a:r>
              <a:rPr lang="tr-TR" sz="2300" kern="1200" dirty="0" smtClean="0">
                <a:solidFill>
                  <a:srgbClr val="FF0000"/>
                </a:solidFill>
              </a:rPr>
              <a:t> </a:t>
            </a:r>
            <a:r>
              <a:rPr lang="tr-TR" sz="2300" kern="1200" dirty="0">
                <a:solidFill>
                  <a:srgbClr val="0070C0"/>
                </a:solidFill>
              </a:rPr>
              <a:t>tarihine kadar tebliğ edildiği halde ödenmemiş veya eksik ödenmiş olanlar</a:t>
            </a:r>
          </a:p>
          <a:p>
            <a:pPr marL="0" indent="355600" algn="just">
              <a:buFont typeface="Wingdings" pitchFamily="2" charset="2"/>
              <a:buNone/>
              <a:tabLst>
                <a:tab pos="361950" algn="l"/>
                <a:tab pos="446088" algn="l"/>
              </a:tabLst>
              <a:defRPr/>
            </a:pPr>
            <a:endParaRPr lang="tr-TR" sz="2400" dirty="0" smtClean="0">
              <a:solidFill>
                <a:srgbClr val="0070C0"/>
              </a:solidFill>
            </a:endParaRPr>
          </a:p>
          <a:p>
            <a:pPr marL="0" indent="355600" algn="just">
              <a:buFont typeface="Wingdings" pitchFamily="2" charset="2"/>
              <a:buNone/>
              <a:tabLst>
                <a:tab pos="361950" algn="l"/>
                <a:tab pos="446088" algn="l"/>
              </a:tabLst>
              <a:defRPr/>
            </a:pPr>
            <a:endParaRPr lang="tr-TR" sz="2400" dirty="0">
              <a:solidFill>
                <a:srgbClr val="0070C0"/>
              </a:solidFill>
            </a:endParaRPr>
          </a:p>
          <a:p>
            <a:pPr marL="0" indent="355600" algn="ctr">
              <a:buFont typeface="Wingdings" pitchFamily="2" charset="2"/>
              <a:buNone/>
              <a:tabLst>
                <a:tab pos="361950" algn="l"/>
                <a:tab pos="446088" algn="l"/>
              </a:tabLst>
              <a:defRPr/>
            </a:pPr>
            <a:r>
              <a:rPr lang="tr-TR" sz="2200" dirty="0" smtClean="0">
                <a:solidFill>
                  <a:srgbClr val="0070C0"/>
                </a:solidFill>
              </a:rPr>
              <a:t>Yapılandırma kapsamına      girmektedir</a:t>
            </a:r>
            <a:r>
              <a:rPr lang="tr-TR" sz="2400" dirty="0"/>
              <a:t>.</a:t>
            </a:r>
          </a:p>
        </p:txBody>
      </p:sp>
      <p:sp>
        <p:nvSpPr>
          <p:cNvPr id="8196" name="Slide Number Placeholder 4"/>
          <p:cNvSpPr txBox="1">
            <a:spLocks noGrp="1"/>
          </p:cNvSpPr>
          <p:nvPr/>
        </p:nvSpPr>
        <p:spPr bwMode="auto">
          <a:xfrm>
            <a:off x="7956550" y="6492875"/>
            <a:ext cx="830263" cy="365125"/>
          </a:xfrm>
          <a:prstGeom prst="rect">
            <a:avLst/>
          </a:prstGeom>
          <a:noFill/>
          <a:ln w="9525">
            <a:noFill/>
            <a:miter lim="800000"/>
            <a:headEnd/>
            <a:tailEnd/>
          </a:ln>
        </p:spPr>
        <p:txBody>
          <a:bodyPr anchor="ctr"/>
          <a:lstStyle/>
          <a:p>
            <a:pPr algn="r"/>
            <a:fld id="{87B3BC42-52D0-4ADC-983C-E07F76394B51}" type="slidenum">
              <a:rPr lang="tr-TR" sz="1200" b="1"/>
              <a:pPr algn="r"/>
              <a:t>3</a:t>
            </a:fld>
            <a:endParaRPr lang="tr-TR" sz="1200" b="1"/>
          </a:p>
        </p:txBody>
      </p:sp>
      <p:sp>
        <p:nvSpPr>
          <p:cNvPr id="8197" name="Slayt Numarası Yer Tutucusu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45DED276-DA2B-45BD-B667-B7056384CD3A}" type="slidenum">
              <a:rPr lang="tr-TR" smtClean="0"/>
              <a:pPr/>
              <a:t>3</a:t>
            </a:fld>
            <a:endParaRPr lang="tr-TR" smtClean="0"/>
          </a:p>
        </p:txBody>
      </p:sp>
      <p:pic>
        <p:nvPicPr>
          <p:cNvPr id="2" name="Resim 1"/>
          <p:cNvPicPr>
            <a:picLocks noChangeAspect="1"/>
          </p:cNvPicPr>
          <p:nvPr/>
        </p:nvPicPr>
        <p:blipFill>
          <a:blip r:embed="rId3" cstate="print">
            <a:extLst/>
          </a:blip>
          <a:stretch>
            <a:fillRect/>
          </a:stretch>
        </p:blipFill>
        <p:spPr>
          <a:xfrm>
            <a:off x="323528" y="3284984"/>
            <a:ext cx="3319592"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395537" y="1052736"/>
            <a:ext cx="3168351" cy="212365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400" b="1" dirty="0">
                <a:ln w="11430"/>
                <a:solidFill>
                  <a:srgbClr val="0000FF"/>
                </a:solidFill>
                <a:effectLst>
                  <a:outerShdw blurRad="50800" dist="39000" dir="5460000" algn="tl">
                    <a:srgbClr val="000000">
                      <a:alpha val="38000"/>
                    </a:srgbClr>
                  </a:outerShdw>
                </a:effectLst>
                <a:latin typeface="Calibri" pitchFamily="34" charset="0"/>
                <a:cs typeface="+mn-cs"/>
              </a:rPr>
              <a:t>İDARİ</a:t>
            </a:r>
          </a:p>
          <a:p>
            <a:pPr algn="ctr">
              <a:defRPr/>
            </a:pPr>
            <a:r>
              <a:rPr lang="tr-TR" sz="4400" b="1" dirty="0">
                <a:ln w="11430"/>
                <a:solidFill>
                  <a:srgbClr val="0000FF"/>
                </a:solidFill>
                <a:effectLst>
                  <a:outerShdw blurRad="50800" dist="39000" dir="5460000" algn="tl">
                    <a:srgbClr val="000000">
                      <a:alpha val="38000"/>
                    </a:srgbClr>
                  </a:outerShdw>
                </a:effectLst>
                <a:latin typeface="Calibri" pitchFamily="34" charset="0"/>
                <a:cs typeface="+mn-cs"/>
              </a:rPr>
              <a:t>PARA</a:t>
            </a:r>
          </a:p>
          <a:p>
            <a:pPr algn="ctr">
              <a:defRPr/>
            </a:pPr>
            <a:r>
              <a:rPr lang="tr-TR" sz="4400" b="1" dirty="0">
                <a:ln w="11430"/>
                <a:solidFill>
                  <a:srgbClr val="0000FF"/>
                </a:solidFill>
                <a:effectLst>
                  <a:outerShdw blurRad="50800" dist="39000" dir="5460000" algn="tl">
                    <a:srgbClr val="000000">
                      <a:alpha val="38000"/>
                    </a:srgbClr>
                  </a:outerShdw>
                </a:effectLst>
                <a:latin typeface="Calibri" pitchFamily="34" charset="0"/>
                <a:cs typeface="+mn-cs"/>
              </a:rPr>
              <a:t>CEZALARI</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1"/>
          <p:cNvSpPr>
            <a:spLocks noGrp="1"/>
          </p:cNvSpPr>
          <p:nvPr>
            <p:ph type="title"/>
          </p:nvPr>
        </p:nvSpPr>
        <p:spPr>
          <a:xfrm>
            <a:off x="2571750" y="0"/>
            <a:ext cx="6572250" cy="706438"/>
          </a:xfrm>
        </p:spPr>
        <p:txBody>
          <a:bodyPr/>
          <a:lstStyle/>
          <a:p>
            <a:pPr algn="ctr"/>
            <a:r>
              <a:rPr lang="tr-TR" sz="2800" b="1" dirty="0" smtClean="0"/>
              <a:t>DOĞUM BORÇLANMASI</a:t>
            </a:r>
          </a:p>
        </p:txBody>
      </p:sp>
      <p:sp>
        <p:nvSpPr>
          <p:cNvPr id="35843" name="İçerik Yer Tutucusu 2"/>
          <p:cNvSpPr>
            <a:spLocks noGrp="1"/>
          </p:cNvSpPr>
          <p:nvPr>
            <p:ph idx="1"/>
          </p:nvPr>
        </p:nvSpPr>
        <p:spPr bwMode="auto">
          <a:xfrm>
            <a:off x="304800" y="765175"/>
            <a:ext cx="5124450" cy="5664200"/>
          </a:xfrm>
          <a:noFill/>
          <a:ln>
            <a:noFill/>
            <a:miter lim="800000"/>
            <a:headEnd/>
            <a:tailEnd/>
          </a:ln>
        </p:spPr>
        <p:txBody>
          <a:bodyPr vert="horz" wrap="square" lIns="91440" tIns="45720" rIns="91440" bIns="45720" numCol="1" anchor="t" anchorCtr="0" compatLnSpc="1">
            <a:prstTxWarp prst="textNoShape">
              <a:avLst/>
            </a:prstTxWarp>
          </a:bodyPr>
          <a:lstStyle/>
          <a:p>
            <a:pPr algn="ctr"/>
            <a:endParaRPr lang="tr-TR" dirty="0" smtClean="0"/>
          </a:p>
          <a:p>
            <a:pPr algn="just"/>
            <a:r>
              <a:rPr lang="tr-TR" sz="2000" b="0" dirty="0" smtClean="0"/>
              <a:t>Doğum borçlanması hakkı </a:t>
            </a:r>
            <a:r>
              <a:rPr lang="tr-TR" sz="2000" b="0" dirty="0" smtClean="0">
                <a:solidFill>
                  <a:srgbClr val="0000FF"/>
                </a:solidFill>
              </a:rPr>
              <a:t>2’den 3’e</a:t>
            </a:r>
            <a:r>
              <a:rPr lang="tr-TR" sz="2000" b="0" dirty="0" smtClean="0"/>
              <a:t>; doğum borçlanmasının üst sınırı da </a:t>
            </a:r>
            <a:r>
              <a:rPr lang="tr-TR" sz="2000" b="0" dirty="0" smtClean="0">
                <a:solidFill>
                  <a:srgbClr val="0000FF"/>
                </a:solidFill>
              </a:rPr>
              <a:t>4 yıldan 6 yıla </a:t>
            </a:r>
            <a:r>
              <a:rPr lang="tr-TR" sz="2000" b="0" dirty="0" smtClean="0"/>
              <a:t>çıkarılmıştır. Ayrıca doğum borçlanma hakkı </a:t>
            </a:r>
            <a:r>
              <a:rPr lang="tr-TR" sz="2000" b="0" dirty="0" smtClean="0">
                <a:solidFill>
                  <a:srgbClr val="0000FF"/>
                </a:solidFill>
              </a:rPr>
              <a:t>SSK sigortalısı kadınların yanında </a:t>
            </a:r>
            <a:r>
              <a:rPr lang="tr-TR" sz="2000" b="0" dirty="0" err="1" smtClean="0">
                <a:solidFill>
                  <a:srgbClr val="0000FF"/>
                </a:solidFill>
              </a:rPr>
              <a:t>Bağ-Kur</a:t>
            </a:r>
            <a:r>
              <a:rPr lang="tr-TR" sz="2000" b="0" dirty="0" smtClean="0">
                <a:solidFill>
                  <a:srgbClr val="0000FF"/>
                </a:solidFill>
              </a:rPr>
              <a:t> sigortalısı kadınlar ile memuriyete başladıktan sonra doğum nedeniyle ayrılıp bir daha memuriyete dönmeyen kadınlara </a:t>
            </a:r>
            <a:r>
              <a:rPr lang="tr-TR" sz="2000" b="0" dirty="0" smtClean="0"/>
              <a:t>da verilmiştir.</a:t>
            </a:r>
          </a:p>
          <a:p>
            <a:pPr algn="just"/>
            <a:r>
              <a:rPr lang="tr-TR" sz="2000" b="0" dirty="0" smtClean="0"/>
              <a:t>Doğum borçlanması </a:t>
            </a:r>
            <a:r>
              <a:rPr lang="tr-TR" sz="2000" b="0" dirty="0" smtClean="0">
                <a:solidFill>
                  <a:srgbClr val="0000FF"/>
                </a:solidFill>
              </a:rPr>
              <a:t>emeklilik yaşına etki etmemektedir.</a:t>
            </a:r>
            <a:r>
              <a:rPr lang="tr-TR" sz="2000" b="0" dirty="0" smtClean="0"/>
              <a:t> Sadece emeklilik için </a:t>
            </a:r>
            <a:r>
              <a:rPr lang="tr-TR" sz="2000" b="0" dirty="0" smtClean="0">
                <a:solidFill>
                  <a:srgbClr val="0000FF"/>
                </a:solidFill>
              </a:rPr>
              <a:t>gerekli olan prim ödeme gün sayısına</a:t>
            </a:r>
            <a:r>
              <a:rPr lang="tr-TR" sz="2000" b="0" dirty="0" smtClean="0"/>
              <a:t> borçlanılan süreler ilave edilir. </a:t>
            </a:r>
          </a:p>
          <a:p>
            <a:pPr algn="just"/>
            <a:r>
              <a:rPr lang="tr-TR" sz="2000" b="0" dirty="0" smtClean="0">
                <a:solidFill>
                  <a:srgbClr val="0070C0"/>
                </a:solidFill>
              </a:rPr>
              <a:t>Sigortalılık süresi ve yaşı tamamlayan ancak günü eksik olan kadın sigortalıların </a:t>
            </a:r>
            <a:r>
              <a:rPr lang="tr-TR" sz="2000" b="0" dirty="0" smtClean="0">
                <a:solidFill>
                  <a:srgbClr val="0000FF"/>
                </a:solidFill>
              </a:rPr>
              <a:t>her bir çocuk için 720 gün, 3 çocuk için ise toplam 2160 gün erken emeklilik imkanı sağlamaktadır.</a:t>
            </a:r>
          </a:p>
          <a:p>
            <a:pPr algn="just"/>
            <a:endParaRPr lang="tr-TR" b="0" dirty="0" smtClean="0"/>
          </a:p>
        </p:txBody>
      </p:sp>
      <p:sp>
        <p:nvSpPr>
          <p:cNvPr id="35844"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C30CFEAF-8570-41A8-862F-7E67BA240C23}" type="slidenum">
              <a:rPr lang="tr-TR" smtClean="0"/>
              <a:pPr/>
              <a:t>30</a:t>
            </a:fld>
            <a:endParaRPr lang="tr-TR" smtClean="0"/>
          </a:p>
        </p:txBody>
      </p:sp>
      <p:pic>
        <p:nvPicPr>
          <p:cNvPr id="5" name="4 Resim" descr="ghgh.jpg"/>
          <p:cNvPicPr>
            <a:picLocks noChangeAspect="1"/>
          </p:cNvPicPr>
          <p:nvPr/>
        </p:nvPicPr>
        <p:blipFill>
          <a:blip r:embed="rId2" cstate="print"/>
          <a:stretch>
            <a:fillRect/>
          </a:stretch>
        </p:blipFill>
        <p:spPr>
          <a:xfrm>
            <a:off x="5572132" y="1785926"/>
            <a:ext cx="3286133"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0"/>
            <a:ext cx="7740650" cy="706438"/>
          </a:xfrm>
        </p:spPr>
        <p:txBody>
          <a:bodyPr/>
          <a:lstStyle/>
          <a:p>
            <a:pPr algn="ctr">
              <a:defRPr/>
            </a:pPr>
            <a:r>
              <a:rPr lang="tr-TR" b="1" dirty="0" smtClean="0"/>
              <a:t>VERGİ </a:t>
            </a:r>
            <a:r>
              <a:rPr lang="tr-TR" b="1" dirty="0"/>
              <a:t>DAİRESİ, ODALAR VE SİCİL </a:t>
            </a:r>
            <a:r>
              <a:rPr lang="tr-TR" b="1" dirty="0" smtClean="0"/>
              <a:t>MEMURLUKLARINA</a:t>
            </a:r>
            <a:br>
              <a:rPr lang="tr-TR" b="1" dirty="0" smtClean="0"/>
            </a:br>
            <a:r>
              <a:rPr lang="tr-TR" b="1" dirty="0" smtClean="0"/>
              <a:t> </a:t>
            </a:r>
            <a:r>
              <a:rPr lang="tr-TR" b="1" dirty="0"/>
              <a:t>UYGULANAN İDARİ PARA CEZALARI</a:t>
            </a:r>
            <a:endParaRPr lang="tr-TR" b="1" dirty="0">
              <a:effectLst>
                <a:outerShdw blurRad="38100" dist="38100" dir="2700000" algn="tl">
                  <a:srgbClr val="000000">
                    <a:alpha val="43137"/>
                  </a:srgbClr>
                </a:outerShdw>
              </a:effectLst>
            </a:endParaRPr>
          </a:p>
        </p:txBody>
      </p:sp>
      <p:sp>
        <p:nvSpPr>
          <p:cNvPr id="36867" name="İçerik Yer Tutucusu 2"/>
          <p:cNvSpPr>
            <a:spLocks noGrp="1"/>
          </p:cNvSpPr>
          <p:nvPr>
            <p:ph idx="1"/>
          </p:nvPr>
        </p:nvSpPr>
        <p:spPr bwMode="auto">
          <a:xfrm>
            <a:off x="323528" y="764704"/>
            <a:ext cx="8610600" cy="5664200"/>
          </a:xfrm>
          <a:noFill/>
          <a:ln>
            <a:noFill/>
            <a:miter lim="800000"/>
            <a:headEnd/>
            <a:tailEnd/>
          </a:ln>
        </p:spPr>
        <p:txBody>
          <a:bodyPr vert="horz" wrap="square" lIns="91440" tIns="45720" rIns="91440" bIns="45720" numCol="1" anchor="t" anchorCtr="0" compatLnSpc="1">
            <a:prstTxWarp prst="textNoShape">
              <a:avLst/>
            </a:prstTxWarp>
          </a:bodyPr>
          <a:lstStyle/>
          <a:p>
            <a:pPr algn="ctr"/>
            <a:r>
              <a:rPr lang="tr-TR" sz="2000" dirty="0" smtClean="0">
                <a:solidFill>
                  <a:srgbClr val="0000FF"/>
                </a:solidFill>
              </a:rPr>
              <a:t>BAĞ-KUR SİGORTALILARINI BİLDİRİM YÜKÜMLÜLÜĞÜ OLAN VERGİ DAİRESİ, ODALAR VE SİCİL MEMURLUKLARINA UYGULANAN İDARİ PARA CEZALARI TERKİN EDİLMİŞTİR.</a:t>
            </a:r>
          </a:p>
          <a:p>
            <a:pPr algn="just"/>
            <a:r>
              <a:rPr lang="tr-TR" sz="1900" b="0" dirty="0" smtClean="0"/>
              <a:t>5510 sayılı Kanunun 4 üncü maddesinin birinci fıkrasının (b) bendine tabi sigortalıların işe giriş ve işten ayrılışlarını bildirim yükümlülüğü bulunan vergi daireleri, esnaf ve sanatkar sicil müdürlükleri, ticaret sicil memurlukları, il veya ilçe mülki idare amirlikleri, tarım il ve ilçe müdürlükleri, Türkiye Jokey Kulübü ve ziraat odalarına uygulanan </a:t>
            </a:r>
            <a:r>
              <a:rPr lang="tr-TR" sz="1900" b="0" dirty="0" smtClean="0">
                <a:solidFill>
                  <a:srgbClr val="0000FF"/>
                </a:solidFill>
              </a:rPr>
              <a:t>idari para cezaları affedilmiştir</a:t>
            </a:r>
            <a:r>
              <a:rPr lang="tr-TR" sz="1900" b="0" dirty="0" smtClean="0"/>
              <a:t>.</a:t>
            </a:r>
          </a:p>
          <a:p>
            <a:pPr algn="just"/>
            <a:r>
              <a:rPr lang="tr-TR" sz="1900" b="0" dirty="0" smtClean="0"/>
              <a:t>Ayrıca </a:t>
            </a:r>
            <a:r>
              <a:rPr lang="tr-TR" sz="1900" b="0" dirty="0" smtClean="0">
                <a:solidFill>
                  <a:srgbClr val="0000FF"/>
                </a:solidFill>
              </a:rPr>
              <a:t>11 inci maddenin altıncı fıkrası uyarınca ruhsat vermeye yetkili </a:t>
            </a:r>
            <a:r>
              <a:rPr lang="tr-TR" sz="1900" b="0" dirty="0" smtClean="0"/>
              <a:t>belediyeler, valilikler, il özel idareleri, organize sanayi bölgeleri, bazı serbest bölgeler ve özel hukuk tüzel kişileri (ruhsat vermeye yetkilendirilen belediye şirketleri) 1 ay içinde Kuruma bildirim yapılmaması nedeniyle uygulanan idari para cezaları da affedilmiştir.</a:t>
            </a:r>
          </a:p>
          <a:p>
            <a:pPr algn="just"/>
            <a:r>
              <a:rPr lang="tr-TR" sz="1900" b="0" dirty="0" smtClean="0"/>
              <a:t>Yine 11 inci maddenin </a:t>
            </a:r>
            <a:r>
              <a:rPr lang="tr-TR" sz="1900" b="0" dirty="0"/>
              <a:t>üçüncü fıkrası uyarınca </a:t>
            </a:r>
            <a:r>
              <a:rPr lang="tr-TR" sz="1900" b="0" dirty="0">
                <a:solidFill>
                  <a:srgbClr val="0000FF"/>
                </a:solidFill>
              </a:rPr>
              <a:t>Ticaret sicil </a:t>
            </a:r>
            <a:r>
              <a:rPr lang="tr-TR" sz="1900" b="0" dirty="0" smtClean="0">
                <a:solidFill>
                  <a:srgbClr val="0000FF"/>
                </a:solidFill>
              </a:rPr>
              <a:t>memurlukları </a:t>
            </a:r>
            <a:r>
              <a:rPr lang="tr-TR" sz="1900" b="0" dirty="0" smtClean="0"/>
              <a:t>tarafından 10 gün içerisinde Kuruma bildirim yapmamaları nedeniyle uygulanan idari para cezaları  affedilmiştir.</a:t>
            </a:r>
          </a:p>
          <a:p>
            <a:pPr algn="just"/>
            <a:r>
              <a:rPr lang="tr-TR" sz="1900" dirty="0" smtClean="0">
                <a:solidFill>
                  <a:srgbClr val="0000FF"/>
                </a:solidFill>
              </a:rPr>
              <a:t>* * * * İlgili Kurum ve kuruluşların kanunun yayım tarihinden itibaren </a:t>
            </a:r>
            <a:r>
              <a:rPr lang="tr-TR" sz="1900" u="sng" dirty="0" smtClean="0">
                <a:solidFill>
                  <a:srgbClr val="FF0000"/>
                </a:solidFill>
              </a:rPr>
              <a:t>3 ay </a:t>
            </a:r>
            <a:r>
              <a:rPr lang="tr-TR" sz="1900" dirty="0" smtClean="0">
                <a:solidFill>
                  <a:srgbClr val="0000FF"/>
                </a:solidFill>
              </a:rPr>
              <a:t>içerisinde yapılmayan ilgili bildirimleri yapması gerekmektedir.</a:t>
            </a:r>
          </a:p>
          <a:p>
            <a:pPr algn="just"/>
            <a:endParaRPr lang="tr-TR" sz="2000" b="0" dirty="0" smtClean="0"/>
          </a:p>
        </p:txBody>
      </p:sp>
      <p:sp>
        <p:nvSpPr>
          <p:cNvPr id="36868"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239BB65-426A-46C8-AB31-A7B35B996F4D}" type="slidenum">
              <a:rPr lang="tr-TR" smtClean="0"/>
              <a:pPr/>
              <a:t>31</a:t>
            </a:fld>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p>
          <a:p>
            <a:pPr algn="ctr">
              <a:buNone/>
            </a:pPr>
            <a:r>
              <a:rPr lang="tr-TR" sz="3600" dirty="0" smtClean="0"/>
              <a:t>Katılımlarınızdan Dolayı Kurumum Adına Teşekkür Ederim.</a:t>
            </a:r>
          </a:p>
          <a:p>
            <a:pPr algn="ctr">
              <a:buNone/>
            </a:pPr>
            <a:endParaRPr lang="tr-TR" sz="3600" dirty="0" smtClean="0"/>
          </a:p>
          <a:p>
            <a:pPr algn="ctr">
              <a:buNone/>
            </a:pPr>
            <a:r>
              <a:rPr lang="tr-TR" sz="3600" dirty="0" smtClean="0"/>
              <a:t>Hazırlayan ve Sunan</a:t>
            </a:r>
            <a:endParaRPr lang="tr-TR" sz="3600" dirty="0" smtClean="0"/>
          </a:p>
          <a:p>
            <a:pPr algn="ctr">
              <a:buNone/>
            </a:pPr>
            <a:r>
              <a:rPr lang="tr-TR" sz="3600" dirty="0" smtClean="0"/>
              <a:t>Fahri Toprak VARGÜN</a:t>
            </a:r>
          </a:p>
          <a:p>
            <a:pPr algn="ctr">
              <a:buNone/>
            </a:pPr>
            <a:r>
              <a:rPr lang="tr-TR" sz="3600" dirty="0" smtClean="0"/>
              <a:t>Ardahan Sosyal Güvenlik İl Müdürlüğü</a:t>
            </a:r>
          </a:p>
          <a:p>
            <a:pPr algn="ctr">
              <a:buNone/>
            </a:pPr>
            <a:r>
              <a:rPr lang="tr-TR" sz="3600" dirty="0" smtClean="0"/>
              <a:t>fvargun@</a:t>
            </a:r>
            <a:r>
              <a:rPr lang="tr-TR" sz="3600" dirty="0" err="1" smtClean="0"/>
              <a:t>sgk</a:t>
            </a:r>
            <a:r>
              <a:rPr lang="tr-TR" sz="3600" dirty="0" smtClean="0"/>
              <a:t>.gov.tr</a:t>
            </a:r>
            <a:endParaRPr lang="tr-TR" sz="3600" dirty="0"/>
          </a:p>
        </p:txBody>
      </p:sp>
      <p:sp>
        <p:nvSpPr>
          <p:cNvPr id="4" name="3 Slayt Numarası Yer Tutucusu"/>
          <p:cNvSpPr>
            <a:spLocks noGrp="1"/>
          </p:cNvSpPr>
          <p:nvPr>
            <p:ph type="sldNum" sz="quarter" idx="11"/>
          </p:nvPr>
        </p:nvSpPr>
        <p:spPr/>
        <p:txBody>
          <a:bodyPr/>
          <a:lstStyle/>
          <a:p>
            <a:pPr>
              <a:defRPr/>
            </a:pPr>
            <a:fld id="{7D0608E8-7EDC-4C37-B712-2DB6AA67CF56}" type="slidenum">
              <a:rPr lang="tr-TR" smtClean="0"/>
              <a:pPr>
                <a:defRPr/>
              </a:pPr>
              <a:t>32</a:t>
            </a:fld>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Yapılandırma</a:t>
            </a:r>
            <a:r>
              <a:rPr lang="tr-TR" sz="2800" b="1" dirty="0"/>
              <a:t> </a:t>
            </a:r>
            <a:r>
              <a:rPr lang="tr-TR" sz="2600" b="1" dirty="0">
                <a:effectLst>
                  <a:outerShdw blurRad="38100" dist="38100" dir="2700000" algn="tl">
                    <a:srgbClr val="000000">
                      <a:alpha val="43137"/>
                    </a:srgbClr>
                  </a:outerShdw>
                </a:effectLst>
              </a:rPr>
              <a:t>İşverenlere</a:t>
            </a:r>
            <a:r>
              <a:rPr lang="tr-TR" sz="2800" b="1" dirty="0" smtClean="0"/>
              <a:t> </a:t>
            </a:r>
            <a:r>
              <a:rPr lang="tr-TR" sz="2600" b="1" dirty="0">
                <a:effectLst>
                  <a:outerShdw blurRad="38100" dist="38100" dir="2700000" algn="tl">
                    <a:srgbClr val="000000">
                      <a:alpha val="43137"/>
                    </a:srgbClr>
                  </a:outerShdw>
                </a:effectLst>
              </a:rPr>
              <a:t>Ne Sağlıyor?</a:t>
            </a:r>
          </a:p>
        </p:txBody>
      </p:sp>
      <p:sp>
        <p:nvSpPr>
          <p:cNvPr id="3" name="İçerik Yer Tutucusu 2"/>
          <p:cNvSpPr>
            <a:spLocks noGrp="1"/>
          </p:cNvSpPr>
          <p:nvPr>
            <p:ph idx="1"/>
          </p:nvPr>
        </p:nvSpPr>
        <p:spPr>
          <a:xfrm>
            <a:off x="304800" y="1071563"/>
            <a:ext cx="8610600" cy="5357812"/>
          </a:xfrm>
          <a:ln>
            <a:noFill/>
          </a:ln>
        </p:spPr>
        <p:txBody>
          <a:bodyPr/>
          <a:lstStyle/>
          <a:p>
            <a:pPr marL="0" indent="0" algn="just">
              <a:buFont typeface="Wingdings" pitchFamily="2" charset="2"/>
              <a:buNone/>
              <a:defRPr/>
            </a:pPr>
            <a:endParaRPr lang="tr-TR" sz="1400" b="0" dirty="0"/>
          </a:p>
          <a:p>
            <a:pPr algn="just">
              <a:defRPr/>
            </a:pPr>
            <a:r>
              <a:rPr lang="tr-TR" sz="2400" b="0" dirty="0" smtClean="0">
                <a:solidFill>
                  <a:srgbClr val="0070C0"/>
                </a:solidFill>
              </a:rPr>
              <a:t>Yapılandırma </a:t>
            </a:r>
            <a:r>
              <a:rPr lang="tr-TR" sz="2400" b="0" dirty="0">
                <a:solidFill>
                  <a:srgbClr val="0070C0"/>
                </a:solidFill>
              </a:rPr>
              <a:t>kapsamındaki borç </a:t>
            </a:r>
            <a:r>
              <a:rPr lang="tr-TR" sz="2400" b="0" dirty="0" smtClean="0">
                <a:solidFill>
                  <a:srgbClr val="0070C0"/>
                </a:solidFill>
              </a:rPr>
              <a:t>asılları </a:t>
            </a:r>
            <a:r>
              <a:rPr lang="tr-TR" sz="2400" b="0" dirty="0">
                <a:solidFill>
                  <a:srgbClr val="0070C0"/>
                </a:solidFill>
              </a:rPr>
              <a:t>ile bu borçlar için ödeme sürelerinin bittiği </a:t>
            </a:r>
            <a:r>
              <a:rPr lang="tr-TR" sz="2400" b="0" dirty="0" smtClean="0">
                <a:solidFill>
                  <a:srgbClr val="0070C0"/>
                </a:solidFill>
              </a:rPr>
              <a:t>tarihlerden </a:t>
            </a:r>
            <a:r>
              <a:rPr lang="tr-TR" sz="2400" u="sng" dirty="0" smtClean="0">
                <a:solidFill>
                  <a:srgbClr val="008000"/>
                </a:solidFill>
              </a:rPr>
              <a:t>10 Eylül 2014</a:t>
            </a:r>
            <a:r>
              <a:rPr lang="tr-TR" sz="2400" dirty="0" smtClean="0">
                <a:solidFill>
                  <a:srgbClr val="008000"/>
                </a:solidFill>
              </a:rPr>
              <a:t> </a:t>
            </a:r>
            <a:r>
              <a:rPr lang="tr-TR" sz="2400" b="0" dirty="0" smtClean="0"/>
              <a:t>tarihine </a:t>
            </a:r>
            <a:r>
              <a:rPr lang="tr-TR" sz="2400" b="0" dirty="0"/>
              <a:t>kadar geçen süre için </a:t>
            </a:r>
            <a:r>
              <a:rPr lang="tr-TR" sz="2400" dirty="0">
                <a:solidFill>
                  <a:srgbClr val="008000"/>
                </a:solidFill>
              </a:rPr>
              <a:t>Yİ-ÜFE aylık değişim oranları </a:t>
            </a:r>
            <a:r>
              <a:rPr lang="tr-TR" sz="2400" b="0" dirty="0"/>
              <a:t>esas alınarak hesaplanacak </a:t>
            </a:r>
            <a:r>
              <a:rPr lang="tr-TR" sz="2400" b="0" dirty="0" smtClean="0"/>
              <a:t>tutarın ödenmesi </a:t>
            </a:r>
            <a:r>
              <a:rPr lang="tr-TR" sz="2400" b="0" dirty="0"/>
              <a:t>halinde, bu </a:t>
            </a:r>
            <a:r>
              <a:rPr lang="tr-TR" sz="2400" b="0" dirty="0" smtClean="0"/>
              <a:t>borçlara </a:t>
            </a:r>
            <a:r>
              <a:rPr lang="tr-TR" sz="2400" b="0" dirty="0"/>
              <a:t>uygulanan </a:t>
            </a:r>
            <a:r>
              <a:rPr lang="tr-TR" sz="2400" u="sng" dirty="0">
                <a:solidFill>
                  <a:srgbClr val="008000"/>
                </a:solidFill>
              </a:rPr>
              <a:t>gecikme cezası ve gecikme zammı borçlarının tahsilinden vazgeçilmektedir.</a:t>
            </a:r>
          </a:p>
        </p:txBody>
      </p:sp>
      <p:sp>
        <p:nvSpPr>
          <p:cNvPr id="9220" name="Metin Kutusu 9"/>
          <p:cNvSpPr txBox="1">
            <a:spLocks noChangeArrowheads="1"/>
          </p:cNvSpPr>
          <p:nvPr/>
        </p:nvSpPr>
        <p:spPr bwMode="auto">
          <a:xfrm>
            <a:off x="4175125" y="3284538"/>
            <a:ext cx="4702175" cy="3240087"/>
          </a:xfrm>
          <a:prstGeom prst="rect">
            <a:avLst/>
          </a:prstGeom>
          <a:gradFill rotWithShape="1">
            <a:gsLst>
              <a:gs pos="0">
                <a:srgbClr val="4F81BD">
                  <a:alpha val="0"/>
                </a:srgbClr>
              </a:gs>
              <a:gs pos="100000">
                <a:srgbClr val="B8CCE4"/>
              </a:gs>
            </a:gsLst>
            <a:path path="rect">
              <a:fillToRect t="100000" r="100000"/>
            </a:path>
          </a:gradFill>
          <a:ln w="9525">
            <a:noFill/>
            <a:miter lim="800000"/>
            <a:headEnd/>
            <a:tailEnd/>
          </a:ln>
        </p:spPr>
        <p:txBody>
          <a:bodyPr tIns="91440" bIns="91440"/>
          <a:lstStyle/>
          <a:p>
            <a:pPr algn="ctr"/>
            <a:r>
              <a:rPr lang="tr-TR" sz="2400" b="1" i="1" dirty="0">
                <a:solidFill>
                  <a:srgbClr val="0000FF"/>
                </a:solidFill>
                <a:latin typeface="Calibri" pitchFamily="34" charset="0"/>
                <a:ea typeface="Calibri" pitchFamily="34" charset="0"/>
                <a:cs typeface="Calibri" pitchFamily="34" charset="0"/>
              </a:rPr>
              <a:t>Yİ-ÜFE NEDİR?</a:t>
            </a:r>
            <a:endParaRPr lang="tr-TR" sz="1100" i="1" dirty="0">
              <a:solidFill>
                <a:srgbClr val="0000FF"/>
              </a:solidFill>
              <a:latin typeface="Calibri" pitchFamily="34" charset="0"/>
              <a:cs typeface="Times New Roman" pitchFamily="18" charset="0"/>
            </a:endParaRPr>
          </a:p>
          <a:p>
            <a:pPr algn="just">
              <a:spcBef>
                <a:spcPts val="300"/>
              </a:spcBef>
            </a:pPr>
            <a:r>
              <a:rPr lang="tr-TR" sz="2000" i="1" dirty="0">
                <a:solidFill>
                  <a:srgbClr val="0070C0"/>
                </a:solidFill>
                <a:latin typeface="Calibri" pitchFamily="34" charset="0"/>
                <a:ea typeface="Calibri" pitchFamily="34" charset="0"/>
              </a:rPr>
              <a:t>Yİ-ÜFE aylık değişim oranları tabiri,             31 Aralık 2004 tarihine kadar toptan eşya fiyatları endeksi (TEFE) aylık değişim oranlarını, 1 Ocak 2005 ila 1 Ocak 2014 tarihleri arasında üretici fiyatları endeksi (ÜFE) aylık değişim oranlarını, 1 Ocak 2014 tarihinden itibaren yurtiçi üretici fiyat endeksi (Yİ-ÜFE) aylık değişim oranlarını ifade etmektedir.</a:t>
            </a:r>
            <a:endParaRPr lang="tr-TR" sz="2000" i="1" dirty="0">
              <a:solidFill>
                <a:srgbClr val="0070C0"/>
              </a:solidFill>
              <a:latin typeface="Calibri" pitchFamily="34" charset="0"/>
              <a:cs typeface="Times New Roman" pitchFamily="18" charset="0"/>
            </a:endParaRPr>
          </a:p>
        </p:txBody>
      </p:sp>
      <p:pic>
        <p:nvPicPr>
          <p:cNvPr id="1029" name="Picture 5"/>
          <p:cNvPicPr>
            <a:picLocks noChangeAspect="1" noChangeArrowheads="1"/>
          </p:cNvPicPr>
          <p:nvPr/>
        </p:nvPicPr>
        <p:blipFill>
          <a:blip r:embed="rId3" cstate="print">
            <a:extLst/>
          </a:blip>
          <a:srcRect/>
          <a:stretch>
            <a:fillRect/>
          </a:stretch>
        </p:blipFill>
        <p:spPr bwMode="auto">
          <a:xfrm>
            <a:off x="467544" y="3861049"/>
            <a:ext cx="3434209" cy="1479681"/>
          </a:xfrm>
          <a:prstGeom prst="rect">
            <a:avLst/>
          </a:prstGeom>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a:extLst/>
        </p:spPr>
      </p:pic>
      <p:sp>
        <p:nvSpPr>
          <p:cNvPr id="9222" name="Slayt Numarası Yer Tutucusu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EBE2CA52-0AFE-4846-ACF9-43FE6651F66B}" type="slidenum">
              <a:rPr lang="tr-TR" smtClean="0"/>
              <a:pPr/>
              <a:t>4</a:t>
            </a:fld>
            <a:endParaRPr lang="tr-T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blip>
          <a:stretch>
            <a:fillRect/>
          </a:stretch>
        </p:blipFill>
        <p:spPr>
          <a:xfrm>
            <a:off x="3923928" y="3860202"/>
            <a:ext cx="4248472" cy="2557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Yuvarlatılmış Dikdörtgen 9"/>
          <p:cNvSpPr/>
          <p:nvPr/>
        </p:nvSpPr>
        <p:spPr>
          <a:xfrm>
            <a:off x="611188" y="3668713"/>
            <a:ext cx="7921625" cy="2519362"/>
          </a:xfrm>
          <a:prstGeom prst="roundRect">
            <a:avLst/>
          </a:prstGeom>
          <a:solidFill>
            <a:schemeClr val="bg1">
              <a:alpha val="7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Başlık 1"/>
          <p:cNvSpPr>
            <a:spLocks noGrp="1"/>
          </p:cNvSpPr>
          <p:nvPr>
            <p:ph type="title"/>
          </p:nvPr>
        </p:nvSpPr>
        <p:spPr>
          <a:xfrm>
            <a:off x="2571750" y="0"/>
            <a:ext cx="6572250" cy="706438"/>
          </a:xfrm>
        </p:spPr>
        <p:txBody>
          <a:bodyPr/>
          <a:lstStyle/>
          <a:p>
            <a:pPr algn="ctr">
              <a:defRPr/>
            </a:pPr>
            <a:r>
              <a:rPr lang="tr-TR" sz="2600" b="1" dirty="0">
                <a:effectLst>
                  <a:outerShdw blurRad="38100" dist="38100" dir="2700000" algn="tl">
                    <a:srgbClr val="000000">
                      <a:alpha val="43137"/>
                    </a:srgbClr>
                  </a:outerShdw>
                </a:effectLst>
              </a:rPr>
              <a:t>Yapılandırma İşverenlere Ne Sağlıyor?</a:t>
            </a:r>
          </a:p>
        </p:txBody>
      </p:sp>
      <p:sp>
        <p:nvSpPr>
          <p:cNvPr id="3" name="İçerik Yer Tutucusu 2"/>
          <p:cNvSpPr>
            <a:spLocks noGrp="1"/>
          </p:cNvSpPr>
          <p:nvPr>
            <p:ph idx="1"/>
          </p:nvPr>
        </p:nvSpPr>
        <p:spPr>
          <a:xfrm>
            <a:off x="304800" y="1071563"/>
            <a:ext cx="8610600" cy="5357812"/>
          </a:xfrm>
          <a:ln>
            <a:noFill/>
          </a:ln>
        </p:spPr>
        <p:txBody>
          <a:bodyPr/>
          <a:lstStyle/>
          <a:p>
            <a:pPr marL="0" indent="0">
              <a:buFont typeface="Wingdings" pitchFamily="2" charset="2"/>
              <a:buNone/>
              <a:defRPr/>
            </a:pPr>
            <a:endParaRPr lang="tr-TR" sz="1400" dirty="0" smtClean="0">
              <a:solidFill>
                <a:schemeClr val="accent2">
                  <a:lumMod val="75000"/>
                </a:schemeClr>
              </a:solidFill>
            </a:endParaRPr>
          </a:p>
          <a:p>
            <a:pPr marL="0" indent="0" algn="ctr">
              <a:buFont typeface="Wingdings" pitchFamily="2" charset="2"/>
              <a:buNone/>
              <a:defRPr/>
            </a:pPr>
            <a:r>
              <a:rPr lang="tr-TR" sz="2400" dirty="0" smtClean="0">
                <a:solidFill>
                  <a:srgbClr val="0000FF"/>
                </a:solidFill>
              </a:rPr>
              <a:t>İdari </a:t>
            </a:r>
            <a:r>
              <a:rPr lang="tr-TR" sz="2400" dirty="0">
                <a:solidFill>
                  <a:srgbClr val="0000FF"/>
                </a:solidFill>
              </a:rPr>
              <a:t>Para Cezası Borç </a:t>
            </a:r>
            <a:r>
              <a:rPr lang="tr-TR" sz="2400" dirty="0" smtClean="0">
                <a:solidFill>
                  <a:srgbClr val="0000FF"/>
                </a:solidFill>
              </a:rPr>
              <a:t>Asıllarının </a:t>
            </a:r>
            <a:r>
              <a:rPr lang="tr-TR" sz="2400" dirty="0">
                <a:solidFill>
                  <a:srgbClr val="0000FF"/>
                </a:solidFill>
              </a:rPr>
              <a:t>% </a:t>
            </a:r>
            <a:r>
              <a:rPr lang="tr-TR" sz="2400" dirty="0" smtClean="0">
                <a:solidFill>
                  <a:srgbClr val="0000FF"/>
                </a:solidFill>
              </a:rPr>
              <a:t>50’si </a:t>
            </a:r>
            <a:r>
              <a:rPr lang="tr-TR" sz="2400" dirty="0">
                <a:solidFill>
                  <a:srgbClr val="0000FF"/>
                </a:solidFill>
              </a:rPr>
              <a:t>Terkin </a:t>
            </a:r>
            <a:r>
              <a:rPr lang="tr-TR" sz="2400" dirty="0" smtClean="0">
                <a:solidFill>
                  <a:srgbClr val="0000FF"/>
                </a:solidFill>
              </a:rPr>
              <a:t>Edilecektir.</a:t>
            </a:r>
            <a:endParaRPr lang="tr-TR" sz="2400" b="0" dirty="0">
              <a:solidFill>
                <a:srgbClr val="0000FF"/>
              </a:solidFill>
            </a:endParaRPr>
          </a:p>
          <a:p>
            <a:pPr algn="just">
              <a:defRPr/>
            </a:pPr>
            <a:r>
              <a:rPr lang="tr-TR" sz="2000" b="0" dirty="0" smtClean="0">
                <a:solidFill>
                  <a:srgbClr val="FF0000"/>
                </a:solidFill>
              </a:rPr>
              <a:t>30 Nisan 2014 </a:t>
            </a:r>
            <a:r>
              <a:rPr lang="tr-TR" sz="2000" b="0" dirty="0">
                <a:solidFill>
                  <a:srgbClr val="FF0000"/>
                </a:solidFill>
              </a:rPr>
              <a:t>tarihine kadar (bu tarih dahil) işlenen fiillere ilişkin olup, </a:t>
            </a:r>
            <a:r>
              <a:rPr lang="tr-TR" sz="2000" dirty="0" smtClean="0">
                <a:solidFill>
                  <a:srgbClr val="FF0000"/>
                </a:solidFill>
              </a:rPr>
              <a:t>31 Aralık 2014 </a:t>
            </a:r>
            <a:r>
              <a:rPr lang="tr-TR" sz="2000" b="0" dirty="0">
                <a:solidFill>
                  <a:srgbClr val="0070C0"/>
                </a:solidFill>
              </a:rPr>
              <a:t>tarihine kadar tebliğ edildiği halde ödenmemiş veya eksik ödenmiş </a:t>
            </a:r>
            <a:r>
              <a:rPr lang="tr-TR" sz="2000" b="0" dirty="0" smtClean="0">
                <a:solidFill>
                  <a:srgbClr val="0070C0"/>
                </a:solidFill>
              </a:rPr>
              <a:t>olan idari </a:t>
            </a:r>
            <a:r>
              <a:rPr lang="tr-TR" sz="2000" b="0" dirty="0">
                <a:solidFill>
                  <a:srgbClr val="0070C0"/>
                </a:solidFill>
              </a:rPr>
              <a:t>para cezası asıllarının % 50’si </a:t>
            </a:r>
            <a:r>
              <a:rPr lang="tr-TR" sz="2000" b="0" dirty="0" smtClean="0">
                <a:solidFill>
                  <a:srgbClr val="0070C0"/>
                </a:solidFill>
              </a:rPr>
              <a:t>ile    </a:t>
            </a:r>
            <a:r>
              <a:rPr lang="tr-TR" sz="2000" b="0" dirty="0">
                <a:solidFill>
                  <a:srgbClr val="0070C0"/>
                </a:solidFill>
              </a:rPr>
              <a:t>Yİ-ÜFE aylık değişim oranları esas alınarak hesaplanacak tutarın ödenmesi halinde </a:t>
            </a:r>
            <a:r>
              <a:rPr lang="tr-TR" sz="2000" u="sng" dirty="0">
                <a:solidFill>
                  <a:srgbClr val="008000"/>
                </a:solidFill>
              </a:rPr>
              <a:t>idari para cezası asıllarının kalan % 50’si ile idari para cezasına uygulanan gecikme cezası ve gecikme zammı gibi </a:t>
            </a:r>
            <a:r>
              <a:rPr lang="tr-TR" sz="2000" u="sng" dirty="0" err="1">
                <a:solidFill>
                  <a:srgbClr val="008000"/>
                </a:solidFill>
              </a:rPr>
              <a:t>fer’i</a:t>
            </a:r>
            <a:r>
              <a:rPr lang="tr-TR" sz="2000" u="sng" dirty="0">
                <a:solidFill>
                  <a:srgbClr val="008000"/>
                </a:solidFill>
              </a:rPr>
              <a:t> alacaklarının tamamının </a:t>
            </a:r>
            <a:r>
              <a:rPr lang="tr-TR" sz="2000" b="0" dirty="0"/>
              <a:t>tahsilinden vazgeçilecektir. </a:t>
            </a:r>
          </a:p>
          <a:p>
            <a:pPr>
              <a:defRPr/>
            </a:pPr>
            <a:endParaRPr lang="tr-TR" sz="2000" dirty="0"/>
          </a:p>
        </p:txBody>
      </p:sp>
      <p:sp>
        <p:nvSpPr>
          <p:cNvPr id="10246" name="Slayt Numarası Yer Tutucusu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EE62EA3C-C2CC-4A4F-9848-8D6F00858F9C}" type="slidenum">
              <a:rPr lang="tr-TR" smtClean="0"/>
              <a:pPr/>
              <a:t>5</a:t>
            </a:fld>
            <a:endParaRPr lang="tr-TR" smtClean="0"/>
          </a:p>
        </p:txBody>
      </p:sp>
      <p:sp>
        <p:nvSpPr>
          <p:cNvPr id="9" name="8 Aşağı Ok"/>
          <p:cNvSpPr/>
          <p:nvPr/>
        </p:nvSpPr>
        <p:spPr>
          <a:xfrm>
            <a:off x="1115616" y="4149080"/>
            <a:ext cx="1296144" cy="1656184"/>
          </a:xfrm>
          <a:prstGeom prst="down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1750" y="0"/>
            <a:ext cx="6572250" cy="706438"/>
          </a:xfrm>
        </p:spPr>
        <p:txBody>
          <a:bodyPr/>
          <a:lstStyle/>
          <a:p>
            <a:pPr>
              <a:defRPr/>
            </a:pPr>
            <a:r>
              <a:rPr lang="tr-TR" sz="2600" b="1" dirty="0">
                <a:effectLst>
                  <a:outerShdw blurRad="38100" dist="38100" dir="2700000" algn="tl">
                    <a:srgbClr val="000000">
                      <a:alpha val="43137"/>
                    </a:srgbClr>
                  </a:outerShdw>
                </a:effectLst>
              </a:rPr>
              <a:t>Yapılandırma İşverenlere Ne Sağlıyor?</a:t>
            </a:r>
          </a:p>
        </p:txBody>
      </p:sp>
      <p:sp>
        <p:nvSpPr>
          <p:cNvPr id="3" name="İçerik Yer Tutucusu 2"/>
          <p:cNvSpPr>
            <a:spLocks noGrp="1"/>
          </p:cNvSpPr>
          <p:nvPr>
            <p:ph idx="1"/>
          </p:nvPr>
        </p:nvSpPr>
        <p:spPr>
          <a:xfrm>
            <a:off x="304800" y="1071563"/>
            <a:ext cx="8610600" cy="5357812"/>
          </a:xfrm>
          <a:ln>
            <a:noFill/>
          </a:ln>
        </p:spPr>
        <p:txBody>
          <a:bodyPr/>
          <a:lstStyle/>
          <a:p>
            <a:pPr marL="0" indent="0" algn="ctr">
              <a:buFont typeface="Wingdings" pitchFamily="2" charset="2"/>
              <a:buNone/>
              <a:defRPr/>
            </a:pPr>
            <a:endParaRPr lang="tr-TR" sz="1400" dirty="0" smtClean="0">
              <a:solidFill>
                <a:schemeClr val="accent2">
                  <a:lumMod val="75000"/>
                </a:schemeClr>
              </a:solidFill>
            </a:endParaRPr>
          </a:p>
          <a:p>
            <a:pPr marL="0" indent="0" algn="ctr">
              <a:buFont typeface="Wingdings" pitchFamily="2" charset="2"/>
              <a:buNone/>
              <a:defRPr/>
            </a:pPr>
            <a:r>
              <a:rPr lang="tr-TR" sz="2400" dirty="0" smtClean="0">
                <a:solidFill>
                  <a:srgbClr val="0000FF"/>
                </a:solidFill>
              </a:rPr>
              <a:t>Gayri </a:t>
            </a:r>
            <a:r>
              <a:rPr lang="tr-TR" sz="2400" dirty="0">
                <a:solidFill>
                  <a:srgbClr val="0000FF"/>
                </a:solidFill>
              </a:rPr>
              <a:t>Faal İşyerleri İçin Borç Asılları Toplamı </a:t>
            </a:r>
            <a:r>
              <a:rPr lang="tr-TR" sz="2400" u="sng" dirty="0">
                <a:solidFill>
                  <a:srgbClr val="008000"/>
                </a:solidFill>
              </a:rPr>
              <a:t>100 </a:t>
            </a:r>
            <a:r>
              <a:rPr lang="tr-TR" sz="2400" dirty="0">
                <a:solidFill>
                  <a:srgbClr val="0000FF"/>
                </a:solidFill>
              </a:rPr>
              <a:t>Türk Lirasını Aşmayan Alacaklar Silinecektir</a:t>
            </a:r>
            <a:r>
              <a:rPr lang="tr-TR" sz="2400" dirty="0" smtClean="0">
                <a:solidFill>
                  <a:srgbClr val="0000FF"/>
                </a:solidFill>
              </a:rPr>
              <a:t>.</a:t>
            </a:r>
            <a:endParaRPr lang="tr-TR" sz="2400" b="0" dirty="0" smtClean="0">
              <a:solidFill>
                <a:srgbClr val="0000FF"/>
              </a:solidFill>
            </a:endParaRPr>
          </a:p>
          <a:p>
            <a:pPr algn="just">
              <a:defRPr/>
            </a:pPr>
            <a:r>
              <a:rPr lang="tr-TR" sz="2000" b="0" dirty="0" smtClean="0"/>
              <a:t>Ödeme </a:t>
            </a:r>
            <a:r>
              <a:rPr lang="tr-TR" sz="2000" b="0" dirty="0"/>
              <a:t>süresi </a:t>
            </a:r>
            <a:r>
              <a:rPr lang="tr-TR" sz="2000" u="sng" dirty="0" smtClean="0">
                <a:solidFill>
                  <a:srgbClr val="008000"/>
                </a:solidFill>
              </a:rPr>
              <a:t>31 Aralık 2013 </a:t>
            </a:r>
            <a:r>
              <a:rPr lang="tr-TR" sz="2000" b="0" dirty="0"/>
              <a:t>veya önceki bir tarih olduğu halde ödenmemiş sigorta primi, işsizlik sigortası primi, sosyal güvenlik destek primi ve idari para cezası, eğitime katkı payı, özel işlem vergisi ve damga vergisi borçlarının </a:t>
            </a:r>
            <a:r>
              <a:rPr lang="tr-TR" sz="2000" u="sng" dirty="0">
                <a:solidFill>
                  <a:srgbClr val="008000"/>
                </a:solidFill>
              </a:rPr>
              <a:t>her biri için ayrı ayrı olmak üzere borç aslı yüz Türk Lirasını aşmayan</a:t>
            </a:r>
            <a:r>
              <a:rPr lang="tr-TR" sz="2000" b="0" dirty="0">
                <a:solidFill>
                  <a:srgbClr val="FF0000"/>
                </a:solidFill>
              </a:rPr>
              <a:t> </a:t>
            </a:r>
            <a:r>
              <a:rPr lang="tr-TR" sz="2000" b="0" dirty="0" smtClean="0"/>
              <a:t>alacaklar </a:t>
            </a:r>
            <a:r>
              <a:rPr lang="tr-TR" sz="2000" b="0" dirty="0"/>
              <a:t>ve tutarına bakılmaksızın bu borçlara bağlı gecikme cezası, gecikme zammı gibi </a:t>
            </a:r>
            <a:r>
              <a:rPr lang="tr-TR" sz="2000" b="0" dirty="0" err="1"/>
              <a:t>fer’i</a:t>
            </a:r>
            <a:r>
              <a:rPr lang="tr-TR" sz="2000" b="0" dirty="0"/>
              <a:t> alacaklar terkin kapsamına girmektedir</a:t>
            </a:r>
            <a:r>
              <a:rPr lang="tr-TR" sz="2000" b="0" dirty="0" smtClean="0"/>
              <a:t>.</a:t>
            </a:r>
          </a:p>
          <a:p>
            <a:pPr algn="just">
              <a:defRPr/>
            </a:pPr>
            <a:endParaRPr lang="tr-TR" sz="2000" b="0" dirty="0"/>
          </a:p>
          <a:p>
            <a:pPr marL="0" indent="0" algn="ctr">
              <a:buFont typeface="Wingdings" pitchFamily="2" charset="2"/>
              <a:buNone/>
              <a:defRPr/>
            </a:pPr>
            <a:endParaRPr lang="tr-TR" sz="3200" dirty="0">
              <a:solidFill>
                <a:schemeClr val="accent2">
                  <a:lumMod val="75000"/>
                </a:schemeClr>
              </a:solidFill>
            </a:endParaRPr>
          </a:p>
          <a:p>
            <a:pPr>
              <a:defRPr/>
            </a:pPr>
            <a:endParaRPr lang="tr-TR" sz="2000" dirty="0"/>
          </a:p>
        </p:txBody>
      </p:sp>
      <p:sp>
        <p:nvSpPr>
          <p:cNvPr id="11268" name="Slayt Numarası Yer Tutucusu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8D35D0E-E4E8-41D2-804F-31A9CB207B8D}" type="slidenum">
              <a:rPr lang="tr-TR" smtClean="0"/>
              <a:pPr/>
              <a:t>6</a:t>
            </a:fld>
            <a:endParaRPr lang="tr-TR" smtClean="0"/>
          </a:p>
        </p:txBody>
      </p:sp>
      <p:sp>
        <p:nvSpPr>
          <p:cNvPr id="4" name="Yuvarlatılmış Dikdörtgen 3"/>
          <p:cNvSpPr/>
          <p:nvPr/>
        </p:nvSpPr>
        <p:spPr>
          <a:xfrm>
            <a:off x="684213" y="4149725"/>
            <a:ext cx="7991475" cy="1943100"/>
          </a:xfrm>
          <a:prstGeom prst="roundRect">
            <a:avLst/>
          </a:prstGeom>
          <a:solidFill>
            <a:schemeClr val="bg1">
              <a:alpha val="2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Dikdörtgen 5"/>
          <p:cNvSpPr/>
          <p:nvPr/>
        </p:nvSpPr>
        <p:spPr>
          <a:xfrm>
            <a:off x="1403648" y="4365104"/>
            <a:ext cx="6192688" cy="147732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000" b="1" dirty="0">
                <a:ln w="11430"/>
                <a:solidFill>
                  <a:srgbClr val="0000FF"/>
                </a:solidFill>
                <a:effectLst>
                  <a:outerShdw blurRad="50800" dist="39000" dir="5460000" algn="tl">
                    <a:srgbClr val="000000">
                      <a:alpha val="38000"/>
                    </a:srgbClr>
                  </a:outerShdw>
                </a:effectLst>
                <a:latin typeface="Arial" pitchFamily="34" charset="0"/>
                <a:cs typeface="+mn-cs"/>
              </a:rPr>
              <a:t>İşyerinde 2 Yıldır İşçi</a:t>
            </a:r>
          </a:p>
          <a:p>
            <a:pPr algn="ctr">
              <a:defRPr/>
            </a:pPr>
            <a:r>
              <a:rPr lang="tr-TR" sz="3000" b="1" dirty="0">
                <a:ln w="11430"/>
                <a:solidFill>
                  <a:srgbClr val="0000FF"/>
                </a:solidFill>
                <a:effectLst>
                  <a:outerShdw blurRad="50800" dist="39000" dir="5460000" algn="tl">
                    <a:srgbClr val="000000">
                      <a:alpha val="38000"/>
                    </a:srgbClr>
                  </a:outerShdw>
                </a:effectLst>
                <a:latin typeface="Arial" pitchFamily="34" charset="0"/>
                <a:cs typeface="+mn-cs"/>
              </a:rPr>
              <a:t>Çalışmıyorsa ve İşyerinin</a:t>
            </a:r>
          </a:p>
          <a:p>
            <a:pPr algn="ctr">
              <a:defRPr/>
            </a:pPr>
            <a:r>
              <a:rPr lang="tr-TR" sz="3000" b="1" dirty="0">
                <a:ln w="11430"/>
                <a:solidFill>
                  <a:srgbClr val="0000FF"/>
                </a:solidFill>
                <a:effectLst>
                  <a:outerShdw blurRad="50800" dist="39000" dir="5460000" algn="tl">
                    <a:srgbClr val="000000">
                      <a:alpha val="38000"/>
                    </a:srgbClr>
                  </a:outerShdw>
                </a:effectLst>
                <a:latin typeface="Arial" pitchFamily="34" charset="0"/>
                <a:cs typeface="+mn-cs"/>
              </a:rPr>
              <a:t> 100 TL’den Az Borcu Varsa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Çarpma 5"/>
          <p:cNvSpPr/>
          <p:nvPr/>
        </p:nvSpPr>
        <p:spPr>
          <a:xfrm>
            <a:off x="968375" y="2060575"/>
            <a:ext cx="2520950" cy="1900238"/>
          </a:xfrm>
          <a:prstGeom prst="mathMultiply">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7" name="Resim 6"/>
          <p:cNvPicPr>
            <a:picLocks noChangeAspect="1"/>
          </p:cNvPicPr>
          <p:nvPr/>
        </p:nvPicPr>
        <p:blipFill>
          <a:blip r:embed="rId3" cstate="print">
            <a:extLst/>
          </a:blip>
          <a:stretch>
            <a:fillRect/>
          </a:stretch>
        </p:blipFill>
        <p:spPr>
          <a:xfrm>
            <a:off x="2627784" y="4869160"/>
            <a:ext cx="3393753" cy="1481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Başlık 1"/>
          <p:cNvSpPr>
            <a:spLocks noGrp="1"/>
          </p:cNvSpPr>
          <p:nvPr>
            <p:ph type="title"/>
          </p:nvPr>
        </p:nvSpPr>
        <p:spPr>
          <a:xfrm>
            <a:off x="1763713" y="0"/>
            <a:ext cx="7380287" cy="706438"/>
          </a:xfrm>
        </p:spPr>
        <p:txBody>
          <a:bodyPr/>
          <a:lstStyle/>
          <a:p>
            <a:pPr>
              <a:defRPr/>
            </a:pPr>
            <a:r>
              <a:rPr lang="tr-TR" sz="2600" b="1" dirty="0">
                <a:effectLst>
                  <a:outerShdw blurRad="38100" dist="38100" dir="2700000" algn="tl">
                    <a:srgbClr val="000000">
                      <a:alpha val="43137"/>
                    </a:srgbClr>
                  </a:outerShdw>
                </a:effectLst>
              </a:rPr>
              <a:t>Yapılandırma 4/b </a:t>
            </a:r>
            <a:r>
              <a:rPr lang="tr-TR" sz="2600" b="1" dirty="0" smtClean="0">
                <a:effectLst>
                  <a:outerShdw blurRad="38100" dist="38100" dir="2700000" algn="tl">
                    <a:srgbClr val="000000">
                      <a:alpha val="43137"/>
                    </a:srgbClr>
                  </a:outerShdw>
                </a:effectLst>
              </a:rPr>
              <a:t>(</a:t>
            </a:r>
            <a:r>
              <a:rPr lang="tr-TR" sz="2600" b="1" dirty="0" err="1" smtClean="0">
                <a:effectLst>
                  <a:outerShdw blurRad="38100" dist="38100" dir="2700000" algn="tl">
                    <a:srgbClr val="000000">
                      <a:alpha val="43137"/>
                    </a:srgbClr>
                  </a:outerShdw>
                </a:effectLst>
              </a:rPr>
              <a:t>Bağ-Kur</a:t>
            </a:r>
            <a:r>
              <a:rPr lang="tr-TR" sz="2600" b="1" dirty="0">
                <a:effectLst>
                  <a:outerShdw blurRad="38100" dist="38100" dir="2700000" algn="tl">
                    <a:srgbClr val="000000">
                      <a:alpha val="43137"/>
                    </a:srgbClr>
                  </a:outerShdw>
                </a:effectLst>
              </a:rPr>
              <a:t>) Sigortalılarına</a:t>
            </a:r>
            <a:br>
              <a:rPr lang="tr-TR" sz="2600" b="1" dirty="0">
                <a:effectLst>
                  <a:outerShdw blurRad="38100" dist="38100" dir="2700000" algn="tl">
                    <a:srgbClr val="000000">
                      <a:alpha val="43137"/>
                    </a:srgbClr>
                  </a:outerShdw>
                </a:effectLst>
              </a:rPr>
            </a:br>
            <a:r>
              <a:rPr lang="tr-TR" sz="2600" b="1" dirty="0">
                <a:effectLst>
                  <a:outerShdw blurRad="38100" dist="38100" dir="2700000" algn="tl">
                    <a:srgbClr val="000000">
                      <a:alpha val="43137"/>
                    </a:srgbClr>
                  </a:outerShdw>
                </a:effectLst>
              </a:rPr>
              <a:t>Ne Sağlıyor?</a:t>
            </a:r>
          </a:p>
        </p:txBody>
      </p:sp>
      <p:sp>
        <p:nvSpPr>
          <p:cNvPr id="3" name="İçerik Yer Tutucusu 2"/>
          <p:cNvSpPr>
            <a:spLocks noGrp="1"/>
          </p:cNvSpPr>
          <p:nvPr>
            <p:ph idx="1"/>
          </p:nvPr>
        </p:nvSpPr>
        <p:spPr>
          <a:xfrm>
            <a:off x="304800" y="1071563"/>
            <a:ext cx="8610600" cy="5357812"/>
          </a:xfrm>
          <a:ln>
            <a:noFill/>
          </a:ln>
        </p:spPr>
        <p:txBody>
          <a:bodyPr/>
          <a:lstStyle/>
          <a:p>
            <a:pPr algn="just">
              <a:defRPr/>
            </a:pPr>
            <a:r>
              <a:rPr lang="tr-TR" b="0" dirty="0"/>
              <a:t>Yapılandırma kapsamındaki borç asılları ile bu borçlar için ödeme sürelerinin bittiği tarihlerden </a:t>
            </a:r>
            <a:r>
              <a:rPr lang="tr-TR" u="sng" dirty="0" smtClean="0">
                <a:solidFill>
                  <a:srgbClr val="008000"/>
                </a:solidFill>
              </a:rPr>
              <a:t>10 Eylül 2014</a:t>
            </a:r>
            <a:r>
              <a:rPr lang="tr-TR" dirty="0" smtClean="0">
                <a:solidFill>
                  <a:srgbClr val="008000"/>
                </a:solidFill>
              </a:rPr>
              <a:t> </a:t>
            </a:r>
            <a:r>
              <a:rPr lang="tr-TR" b="0" dirty="0"/>
              <a:t>tarihine kadar geçen süre için </a:t>
            </a:r>
            <a:r>
              <a:rPr lang="tr-TR" u="sng" dirty="0">
                <a:solidFill>
                  <a:srgbClr val="008000"/>
                </a:solidFill>
              </a:rPr>
              <a:t>Yİ-ÜFE aylık değişim oranları </a:t>
            </a:r>
            <a:r>
              <a:rPr lang="tr-TR" b="0" dirty="0"/>
              <a:t>esas alınarak hesaplanacak tutarın </a:t>
            </a:r>
            <a:r>
              <a:rPr lang="tr-TR" u="sng" dirty="0" smtClean="0">
                <a:solidFill>
                  <a:srgbClr val="008000"/>
                </a:solidFill>
              </a:rPr>
              <a:t>gecikme cezası ve gecikme zammı borçlarının tahsilinden vazgeçilmektedir.</a:t>
            </a:r>
            <a:r>
              <a:rPr lang="tr-TR" b="0" dirty="0" smtClean="0"/>
              <a:t>ödenmesi </a:t>
            </a:r>
            <a:r>
              <a:rPr lang="tr-TR" b="0" dirty="0"/>
              <a:t>halinde, bu borçlara </a:t>
            </a:r>
            <a:r>
              <a:rPr lang="tr-TR" b="0" dirty="0" smtClean="0"/>
              <a:t>uygulanan</a:t>
            </a:r>
            <a:endParaRPr lang="tr-TR" u="sng" dirty="0" smtClean="0">
              <a:solidFill>
                <a:srgbClr val="008000"/>
              </a:solidFill>
            </a:endParaRPr>
          </a:p>
          <a:p>
            <a:pPr algn="just">
              <a:defRPr/>
            </a:pPr>
            <a:endParaRPr lang="tr-TR" u="sng" dirty="0"/>
          </a:p>
          <a:p>
            <a:pPr marL="0" indent="0" algn="just">
              <a:buFont typeface="Wingdings" pitchFamily="2" charset="2"/>
              <a:buNone/>
              <a:defRPr/>
            </a:pPr>
            <a:endParaRPr lang="tr-TR" u="sng" dirty="0"/>
          </a:p>
          <a:p>
            <a:pPr marL="0" indent="0">
              <a:buFont typeface="Wingdings" pitchFamily="2" charset="2"/>
              <a:buNone/>
              <a:defRPr/>
            </a:pPr>
            <a:endParaRPr lang="tr-TR" dirty="0" smtClean="0"/>
          </a:p>
          <a:p>
            <a:pPr marL="0" indent="0">
              <a:buFont typeface="Wingdings" pitchFamily="2" charset="2"/>
              <a:buNone/>
              <a:defRPr/>
            </a:pPr>
            <a:endParaRPr lang="tr-TR" dirty="0" smtClean="0"/>
          </a:p>
          <a:p>
            <a:pPr algn="just">
              <a:defRPr/>
            </a:pPr>
            <a:r>
              <a:rPr lang="tr-TR" b="0" dirty="0"/>
              <a:t>1479 ve 2926 sayılı Kanunlara göre tescilleri yapıldığı </a:t>
            </a:r>
            <a:r>
              <a:rPr lang="tr-TR" b="0" dirty="0" smtClean="0"/>
              <a:t>halde         30 Nisan 2008 </a:t>
            </a:r>
            <a:r>
              <a:rPr lang="tr-TR" b="0" dirty="0"/>
              <a:t>tarihi itibarıyla </a:t>
            </a:r>
            <a:r>
              <a:rPr lang="tr-TR" dirty="0"/>
              <a:t>sigortalılıkları durdurulanların</a:t>
            </a:r>
            <a:r>
              <a:rPr lang="tr-TR" b="0" dirty="0" smtClean="0">
                <a:solidFill>
                  <a:srgbClr val="008000"/>
                </a:solidFill>
              </a:rPr>
              <a:t>,     </a:t>
            </a:r>
            <a:r>
              <a:rPr lang="tr-TR" u="sng" dirty="0" smtClean="0">
                <a:solidFill>
                  <a:srgbClr val="008000"/>
                </a:solidFill>
              </a:rPr>
              <a:t>31 Aralık 2014</a:t>
            </a:r>
            <a:r>
              <a:rPr lang="tr-TR" b="0" dirty="0" smtClean="0">
                <a:solidFill>
                  <a:srgbClr val="008000"/>
                </a:solidFill>
              </a:rPr>
              <a:t> </a:t>
            </a:r>
            <a:r>
              <a:rPr lang="tr-TR" b="0" dirty="0"/>
              <a:t>tarihine kadar </a:t>
            </a:r>
            <a:r>
              <a:rPr lang="tr-TR" b="0" dirty="0" smtClean="0"/>
              <a:t>Kuruma </a:t>
            </a:r>
            <a:r>
              <a:rPr lang="tr-TR" b="0" dirty="0"/>
              <a:t>başvurmaları ve durdurulmuş sürelere ilişkin hesaplanan tutarları en geç </a:t>
            </a:r>
            <a:r>
              <a:rPr lang="tr-TR" b="0" dirty="0" smtClean="0"/>
              <a:t> </a:t>
            </a:r>
            <a:r>
              <a:rPr lang="tr-TR" u="sng" dirty="0" smtClean="0">
                <a:solidFill>
                  <a:srgbClr val="008000"/>
                </a:solidFill>
              </a:rPr>
              <a:t>2 Şubat 2015</a:t>
            </a:r>
            <a:r>
              <a:rPr lang="tr-TR" b="0" dirty="0" smtClean="0">
                <a:solidFill>
                  <a:srgbClr val="FF0000"/>
                </a:solidFill>
              </a:rPr>
              <a:t> </a:t>
            </a:r>
            <a:r>
              <a:rPr lang="tr-TR" b="0" dirty="0"/>
              <a:t>tarihine kadar ödemeleri halinde, durdurulmuş bu süreleri sigortalılık süresi olarak değerlendirilecektir</a:t>
            </a:r>
            <a:r>
              <a:rPr lang="tr-TR" b="0" dirty="0" smtClean="0"/>
              <a:t>.</a:t>
            </a:r>
          </a:p>
          <a:p>
            <a:pPr marL="0" indent="0" algn="just">
              <a:buFont typeface="Wingdings" pitchFamily="2" charset="2"/>
              <a:buNone/>
              <a:defRPr/>
            </a:pPr>
            <a:endParaRPr lang="tr-TR" b="0" dirty="0"/>
          </a:p>
          <a:p>
            <a:pPr marL="0" indent="0">
              <a:buFont typeface="Wingdings" pitchFamily="2" charset="2"/>
              <a:buNone/>
              <a:defRPr/>
            </a:pPr>
            <a:endParaRPr lang="tr-TR" dirty="0"/>
          </a:p>
        </p:txBody>
      </p:sp>
      <p:sp>
        <p:nvSpPr>
          <p:cNvPr id="12294" name="Slayt Numarası Yer Tutucusu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9E4E504-0003-4C82-AA2E-DD36F1D4E551}" type="slidenum">
              <a:rPr lang="tr-TR" smtClean="0"/>
              <a:pPr/>
              <a:t>7</a:t>
            </a:fld>
            <a:endParaRPr lang="tr-TR" smtClean="0"/>
          </a:p>
        </p:txBody>
      </p:sp>
      <p:sp>
        <p:nvSpPr>
          <p:cNvPr id="4" name="Dikdörtgen 3"/>
          <p:cNvSpPr/>
          <p:nvPr/>
        </p:nvSpPr>
        <p:spPr>
          <a:xfrm>
            <a:off x="899592" y="2405063"/>
            <a:ext cx="258917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5400" b="1" dirty="0">
                <a:ln w="11430"/>
                <a:solidFill>
                  <a:srgbClr val="0000FF"/>
                </a:solidFill>
                <a:effectLst>
                  <a:outerShdw blurRad="50800" dist="39000" dir="5460000" algn="tl">
                    <a:srgbClr val="000000">
                      <a:alpha val="38000"/>
                    </a:srgbClr>
                  </a:outerShdw>
                </a:effectLst>
                <a:latin typeface="Arial" pitchFamily="34" charset="0"/>
                <a:cs typeface="+mn-cs"/>
              </a:rPr>
              <a:t>GC+GZ</a:t>
            </a:r>
          </a:p>
        </p:txBody>
      </p:sp>
      <p:sp>
        <p:nvSpPr>
          <p:cNvPr id="8" name="Dikdörtgen 7"/>
          <p:cNvSpPr/>
          <p:nvPr/>
        </p:nvSpPr>
        <p:spPr>
          <a:xfrm>
            <a:off x="5176664" y="2406174"/>
            <a:ext cx="245451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5400" b="1" dirty="0">
                <a:ln w="11430"/>
                <a:solidFill>
                  <a:srgbClr val="0000FF"/>
                </a:solidFill>
                <a:effectLst>
                  <a:outerShdw blurRad="50800" dist="39000" dir="5460000" algn="tl">
                    <a:srgbClr val="000000">
                      <a:alpha val="38000"/>
                    </a:srgbClr>
                  </a:outerShdw>
                </a:effectLst>
                <a:latin typeface="Arial" pitchFamily="34" charset="0"/>
                <a:cs typeface="+mn-cs"/>
              </a:rPr>
              <a:t>Yİ-ÜFE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2571750" y="0"/>
            <a:ext cx="6572250" cy="706438"/>
          </a:xfrm>
        </p:spPr>
        <p:txBody>
          <a:bodyPr/>
          <a:lstStyle/>
          <a:p>
            <a:pPr algn="ctr"/>
            <a:r>
              <a:rPr lang="tr-TR" sz="2800" b="1" dirty="0" smtClean="0"/>
              <a:t>ÖRNEK BORÇ HESAPLAMASI</a:t>
            </a:r>
          </a:p>
        </p:txBody>
      </p:sp>
      <p:sp>
        <p:nvSpPr>
          <p:cNvPr id="13315" name="Slayt Numarası Yer Tutucusu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B88CD9EB-EC87-4F3D-B0BB-C65F229B4DD5}" type="slidenum">
              <a:rPr lang="tr-TR" smtClean="0"/>
              <a:pPr/>
              <a:t>8</a:t>
            </a:fld>
            <a:endParaRPr lang="tr-TR" smtClean="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818710306"/>
              </p:ext>
            </p:extLst>
          </p:nvPr>
        </p:nvGraphicFramePr>
        <p:xfrm>
          <a:off x="395288" y="836613"/>
          <a:ext cx="8496944" cy="5616620"/>
        </p:xfrm>
        <a:graphic>
          <a:graphicData uri="http://schemas.openxmlformats.org/drawingml/2006/table">
            <a:tbl>
              <a:tblPr firstRow="1" firstCol="1" bandRow="1">
                <a:tableStyleId>{5C22544A-7EE6-4342-B048-85BDC9FD1C3A}</a:tableStyleId>
              </a:tblPr>
              <a:tblGrid>
                <a:gridCol w="677878"/>
                <a:gridCol w="364233"/>
                <a:gridCol w="539604"/>
                <a:gridCol w="1119680"/>
                <a:gridCol w="1227601"/>
                <a:gridCol w="944466"/>
                <a:gridCol w="1247466"/>
                <a:gridCol w="1368152"/>
                <a:gridCol w="1007864"/>
              </a:tblGrid>
              <a:tr h="938668">
                <a:tc gridSpan="9">
                  <a:txBody>
                    <a:bodyPr/>
                    <a:lstStyle/>
                    <a:p>
                      <a:pPr algn="ctr" rtl="0" fontAlgn="ctr"/>
                      <a:r>
                        <a:rPr lang="tr-TR" sz="2000" u="none" strike="noStrike" dirty="0" smtClean="0">
                          <a:effectLst/>
                          <a:latin typeface="Calibri" panose="020F0502020204030204" pitchFamily="34" charset="0"/>
                        </a:rPr>
                        <a:t>ÖRNEK BORÇ </a:t>
                      </a:r>
                      <a:r>
                        <a:rPr lang="tr-TR" sz="2000" u="none" strike="noStrike" dirty="0">
                          <a:effectLst/>
                          <a:latin typeface="Calibri" panose="020F0502020204030204" pitchFamily="34" charset="0"/>
                        </a:rPr>
                        <a:t>HESAPLAMA </a:t>
                      </a:r>
                      <a:endParaRPr lang="tr-TR" sz="20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77072">
                <a:tc>
                  <a:txBody>
                    <a:bodyPr/>
                    <a:lstStyle/>
                    <a:p>
                      <a:pPr algn="ctr" rtl="0" fontAlgn="ctr"/>
                      <a:r>
                        <a:rPr lang="tr-TR" sz="1600" u="none" strike="noStrike" dirty="0">
                          <a:effectLst/>
                          <a:latin typeface="Calibri" panose="020F0502020204030204" pitchFamily="34" charset="0"/>
                        </a:rPr>
                        <a:t>Yıl</a:t>
                      </a:r>
                      <a:endParaRPr lang="tr-TR"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tr-TR" sz="1600" b="1" u="none" strike="noStrike" dirty="0">
                          <a:effectLst/>
                          <a:latin typeface="Calibri" panose="020F0502020204030204" pitchFamily="34" charset="0"/>
                        </a:rPr>
                        <a:t> Ay </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ctr" rtl="0" fontAlgn="ctr"/>
                      <a:r>
                        <a:rPr lang="tr-TR" sz="1600" b="1" u="none" strike="noStrike" dirty="0">
                          <a:effectLst/>
                          <a:latin typeface="Calibri" panose="020F0502020204030204" pitchFamily="34" charset="0"/>
                        </a:rPr>
                        <a:t>Borç Aslı</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ctr" rtl="0" fontAlgn="ctr"/>
                      <a:r>
                        <a:rPr lang="tr-TR" sz="1600" b="1" u="none" strike="noStrike" dirty="0">
                          <a:effectLst/>
                          <a:latin typeface="Calibri" panose="020F0502020204030204" pitchFamily="34" charset="0"/>
                        </a:rPr>
                        <a:t>Gecikme Zammı</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ctr" rtl="0" fontAlgn="ctr"/>
                      <a:r>
                        <a:rPr lang="tr-TR" sz="1600" b="1" u="none" strike="noStrike" dirty="0" smtClean="0">
                          <a:effectLst/>
                          <a:latin typeface="Calibri" panose="020F0502020204030204" pitchFamily="34" charset="0"/>
                        </a:rPr>
                        <a:t>TEFE/ÜFE    (Yİ-ÜFE)</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ctr" rtl="0" fontAlgn="ctr"/>
                      <a:r>
                        <a:rPr lang="tr-TR" sz="1600" b="1" u="none" strike="noStrike" dirty="0">
                          <a:effectLst/>
                          <a:latin typeface="Calibri" panose="020F0502020204030204" pitchFamily="34" charset="0"/>
                        </a:rPr>
                        <a:t>Mevcut Toplam</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ctr" rtl="0" fontAlgn="ctr"/>
                      <a:r>
                        <a:rPr lang="tr-TR" sz="1600" b="1" u="none" strike="noStrike" dirty="0">
                          <a:effectLst/>
                          <a:latin typeface="Calibri" panose="020F0502020204030204" pitchFamily="34" charset="0"/>
                        </a:rPr>
                        <a:t>Yapılandırma Toplam</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ctr" rtl="0" fontAlgn="ctr"/>
                      <a:r>
                        <a:rPr lang="tr-TR" sz="1600" b="1" i="0" u="none" strike="noStrike" dirty="0">
                          <a:solidFill>
                            <a:srgbClr val="046CA6"/>
                          </a:solidFill>
                          <a:effectLst/>
                          <a:latin typeface="Calibri" panose="020F0502020204030204" pitchFamily="34" charset="0"/>
                        </a:rPr>
                        <a:t>Vazgeçilen Alacak Tutarı</a:t>
                      </a:r>
                    </a:p>
                  </a:txBody>
                  <a:tcPr marL="9525" marR="9525" marT="9525" marB="0" anchor="ctr"/>
                </a:tc>
                <a:tc>
                  <a:txBody>
                    <a:bodyPr/>
                    <a:lstStyle/>
                    <a:p>
                      <a:pPr algn="ctr" rtl="0" fontAlgn="ctr"/>
                      <a:r>
                        <a:rPr lang="tr-TR" sz="1600" b="1" u="none" strike="noStrike" dirty="0">
                          <a:effectLst/>
                          <a:latin typeface="Calibri" panose="020F0502020204030204" pitchFamily="34" charset="0"/>
                        </a:rPr>
                        <a:t>Borçtaki Düşüş (%)</a:t>
                      </a:r>
                      <a:endParaRPr lang="tr-TR" sz="1600" b="1" i="0" u="none" strike="noStrike" dirty="0">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dirty="0">
                          <a:effectLst/>
                          <a:latin typeface="Calibri" panose="020F0502020204030204" pitchFamily="34" charset="0"/>
                        </a:rPr>
                        <a:t>1999</a:t>
                      </a:r>
                      <a:endParaRPr lang="tr-TR"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a:effectLst/>
                          <a:latin typeface="Calibri" panose="020F0502020204030204" pitchFamily="34" charset="0"/>
                        </a:rPr>
                        <a:t>1.657,89</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a:effectLst/>
                          <a:latin typeface="Calibri" panose="020F0502020204030204" pitchFamily="34" charset="0"/>
                        </a:rPr>
                        <a:t>213,38</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1.757,89</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a:effectLst/>
                          <a:latin typeface="Calibri" panose="020F0502020204030204" pitchFamily="34" charset="0"/>
                        </a:rPr>
                        <a:t>313,38</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1.444,51</a:t>
                      </a:r>
                    </a:p>
                  </a:txBody>
                  <a:tcPr marL="9525" marR="9525" marT="9525" marB="0" anchor="ctr"/>
                </a:tc>
                <a:tc>
                  <a:txBody>
                    <a:bodyPr/>
                    <a:lstStyle/>
                    <a:p>
                      <a:pPr algn="r" rtl="0" fontAlgn="ctr"/>
                      <a:r>
                        <a:rPr lang="tr-TR" sz="1600" u="none" strike="noStrike" dirty="0">
                          <a:effectLst/>
                          <a:latin typeface="Calibri" panose="020F0502020204030204" pitchFamily="34" charset="0"/>
                        </a:rPr>
                        <a:t>82,17%</a:t>
                      </a:r>
                      <a:endParaRPr lang="tr-TR" sz="1600" b="0" i="0" u="none" strike="noStrike" dirty="0">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2000</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1.359,89</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188,18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1.459,89</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a:effectLst/>
                          <a:latin typeface="Calibri" panose="020F0502020204030204" pitchFamily="34" charset="0"/>
                        </a:rPr>
                        <a:t>288,18</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1.171,71</a:t>
                      </a:r>
                    </a:p>
                  </a:txBody>
                  <a:tcPr marL="9525" marR="9525" marT="9525" marB="0" anchor="ctr"/>
                </a:tc>
                <a:tc>
                  <a:txBody>
                    <a:bodyPr/>
                    <a:lstStyle/>
                    <a:p>
                      <a:pPr algn="r" rtl="0" fontAlgn="ctr"/>
                      <a:r>
                        <a:rPr lang="tr-TR" sz="1600" u="none" strike="noStrike">
                          <a:effectLst/>
                          <a:latin typeface="Calibri" panose="020F0502020204030204" pitchFamily="34" charset="0"/>
                        </a:rPr>
                        <a:t>80,26%</a:t>
                      </a:r>
                      <a:endParaRPr lang="tr-TR" sz="1600" b="0" i="0" u="none" strike="noStrike">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2001</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901,2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120,48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1.001,20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a:effectLst/>
                          <a:latin typeface="Calibri" panose="020F0502020204030204" pitchFamily="34" charset="0"/>
                        </a:rPr>
                        <a:t>220,48</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780,72</a:t>
                      </a:r>
                    </a:p>
                  </a:txBody>
                  <a:tcPr marL="9525" marR="9525" marT="9525" marB="0" anchor="ctr"/>
                </a:tc>
                <a:tc>
                  <a:txBody>
                    <a:bodyPr/>
                    <a:lstStyle/>
                    <a:p>
                      <a:pPr algn="r" rtl="0" fontAlgn="ctr"/>
                      <a:r>
                        <a:rPr lang="tr-TR" sz="1600" u="none" strike="noStrike">
                          <a:effectLst/>
                          <a:latin typeface="Calibri" panose="020F0502020204030204" pitchFamily="34" charset="0"/>
                        </a:rPr>
                        <a:t>77,98%</a:t>
                      </a:r>
                      <a:endParaRPr lang="tr-TR" sz="1600" b="0" i="0" u="none" strike="noStrike">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2002</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550,78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91,78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650,78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a:effectLst/>
                          <a:latin typeface="Calibri" panose="020F0502020204030204" pitchFamily="34" charset="0"/>
                        </a:rPr>
                        <a:t>191,78</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459,00</a:t>
                      </a:r>
                    </a:p>
                  </a:txBody>
                  <a:tcPr marL="9525" marR="9525" marT="9525" marB="0" anchor="ctr"/>
                </a:tc>
                <a:tc>
                  <a:txBody>
                    <a:bodyPr/>
                    <a:lstStyle/>
                    <a:p>
                      <a:pPr algn="r" rtl="0" fontAlgn="ctr"/>
                      <a:r>
                        <a:rPr lang="tr-TR" sz="1600" u="none" strike="noStrike">
                          <a:effectLst/>
                          <a:latin typeface="Calibri" panose="020F0502020204030204" pitchFamily="34" charset="0"/>
                        </a:rPr>
                        <a:t>70,53%</a:t>
                      </a:r>
                      <a:endParaRPr lang="tr-TR" sz="1600" b="0" i="0" u="none" strike="noStrike">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2003</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a:effectLst/>
                          <a:latin typeface="Calibri" panose="020F0502020204030204" pitchFamily="34" charset="0"/>
                        </a:rPr>
                        <a:t>322,86</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81,28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422,86</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dirty="0" smtClean="0">
                          <a:effectLst/>
                          <a:latin typeface="Calibri" panose="020F0502020204030204" pitchFamily="34" charset="0"/>
                        </a:rPr>
                        <a:t>181,28</a:t>
                      </a:r>
                      <a:endParaRPr lang="tr-TR" sz="1600" b="0"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241,58</a:t>
                      </a:r>
                    </a:p>
                  </a:txBody>
                  <a:tcPr marL="9525" marR="9525" marT="9525" marB="0" anchor="ctr"/>
                </a:tc>
                <a:tc>
                  <a:txBody>
                    <a:bodyPr/>
                    <a:lstStyle/>
                    <a:p>
                      <a:pPr algn="r" rtl="0" fontAlgn="ctr"/>
                      <a:r>
                        <a:rPr lang="tr-TR" sz="1600" u="none" strike="noStrike">
                          <a:effectLst/>
                          <a:latin typeface="Calibri" panose="020F0502020204030204" pitchFamily="34" charset="0"/>
                        </a:rPr>
                        <a:t>57,13%</a:t>
                      </a:r>
                      <a:endParaRPr lang="tr-TR" sz="1600" b="0" i="0" u="none" strike="noStrike">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2007</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107,49</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48,97</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207,49</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148,97</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58,52</a:t>
                      </a:r>
                    </a:p>
                  </a:txBody>
                  <a:tcPr marL="9525" marR="9525" marT="9525" marB="0" anchor="ctr"/>
                </a:tc>
                <a:tc>
                  <a:txBody>
                    <a:bodyPr/>
                    <a:lstStyle/>
                    <a:p>
                      <a:pPr algn="r" rtl="0" fontAlgn="ctr"/>
                      <a:r>
                        <a:rPr lang="tr-TR" sz="1600" u="none" strike="noStrike" dirty="0">
                          <a:effectLst/>
                          <a:latin typeface="Calibri" panose="020F0502020204030204" pitchFamily="34" charset="0"/>
                        </a:rPr>
                        <a:t>28,20%</a:t>
                      </a:r>
                      <a:endParaRPr lang="tr-TR" sz="1600" b="0" i="0" u="none" strike="noStrike" dirty="0">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2008</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74,23</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41,01</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174,23</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141,01</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33,22</a:t>
                      </a:r>
                    </a:p>
                  </a:txBody>
                  <a:tcPr marL="9525" marR="9525" marT="9525" marB="0" anchor="ctr"/>
                </a:tc>
                <a:tc>
                  <a:txBody>
                    <a:bodyPr/>
                    <a:lstStyle/>
                    <a:p>
                      <a:pPr algn="r" rtl="0" fontAlgn="ctr"/>
                      <a:r>
                        <a:rPr lang="tr-TR" sz="1600" u="none" strike="noStrike" dirty="0">
                          <a:effectLst/>
                          <a:latin typeface="Calibri" panose="020F0502020204030204" pitchFamily="34" charset="0"/>
                        </a:rPr>
                        <a:t>19,07%</a:t>
                      </a:r>
                      <a:endParaRPr lang="tr-TR" sz="1600" b="0" i="0" u="none" strike="noStrike" dirty="0">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2009</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56,45</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34,88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156,45</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134,88</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21,57</a:t>
                      </a:r>
                    </a:p>
                  </a:txBody>
                  <a:tcPr marL="9525" marR="9525" marT="9525" marB="0" anchor="ctr"/>
                </a:tc>
                <a:tc>
                  <a:txBody>
                    <a:bodyPr/>
                    <a:lstStyle/>
                    <a:p>
                      <a:pPr algn="r" rtl="0" fontAlgn="ctr"/>
                      <a:r>
                        <a:rPr lang="tr-TR" sz="1600" u="none" strike="noStrike" dirty="0">
                          <a:effectLst/>
                          <a:latin typeface="Calibri" panose="020F0502020204030204" pitchFamily="34" charset="0"/>
                        </a:rPr>
                        <a:t>13,79%</a:t>
                      </a:r>
                      <a:endParaRPr lang="tr-TR" sz="1600" b="0" i="0" u="none" strike="noStrike" dirty="0">
                        <a:solidFill>
                          <a:srgbClr val="046CA6"/>
                        </a:solidFill>
                        <a:effectLst/>
                        <a:latin typeface="Calibri" panose="020F0502020204030204" pitchFamily="34" charset="0"/>
                      </a:endParaRPr>
                    </a:p>
                  </a:txBody>
                  <a:tcPr marL="9525" marR="9525" marT="9525" marB="0" anchor="ctr"/>
                </a:tc>
              </a:tr>
              <a:tr h="400088">
                <a:tc>
                  <a:txBody>
                    <a:bodyPr/>
                    <a:lstStyle/>
                    <a:p>
                      <a:pPr algn="ctr" rtl="0" fontAlgn="ctr"/>
                      <a:r>
                        <a:rPr lang="tr-TR" sz="1600" u="none" strike="noStrike">
                          <a:effectLst/>
                          <a:latin typeface="Calibri" panose="020F0502020204030204" pitchFamily="34" charset="0"/>
                        </a:rPr>
                        <a:t>2010</a:t>
                      </a:r>
                      <a:endParaRPr lang="tr-TR"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tr-TR" sz="1600" u="none" strike="noStrike">
                          <a:effectLst/>
                          <a:latin typeface="Calibri" panose="020F0502020204030204" pitchFamily="34" charset="0"/>
                        </a:rPr>
                        <a:t>12</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100</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40,47</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24,36</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140,47</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u="none" strike="noStrike">
                          <a:effectLst/>
                          <a:latin typeface="Calibri" panose="020F0502020204030204" pitchFamily="34" charset="0"/>
                        </a:rPr>
                        <a:t>124,36</a:t>
                      </a:r>
                      <a:endParaRPr lang="tr-TR" sz="1600" b="0" i="0" u="none" strike="noStrike">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0" i="0" u="none" strike="noStrike" dirty="0">
                          <a:solidFill>
                            <a:srgbClr val="046CA6"/>
                          </a:solidFill>
                          <a:effectLst/>
                          <a:latin typeface="Calibri" panose="020F0502020204030204" pitchFamily="34" charset="0"/>
                        </a:rPr>
                        <a:t>16,11</a:t>
                      </a:r>
                    </a:p>
                  </a:txBody>
                  <a:tcPr marL="9525" marR="9525" marT="9525" marB="0" anchor="ctr"/>
                </a:tc>
                <a:tc>
                  <a:txBody>
                    <a:bodyPr/>
                    <a:lstStyle/>
                    <a:p>
                      <a:pPr algn="r" rtl="0" fontAlgn="ctr"/>
                      <a:r>
                        <a:rPr lang="tr-TR" sz="1600" u="none" strike="noStrike" dirty="0">
                          <a:effectLst/>
                          <a:latin typeface="Calibri" panose="020F0502020204030204" pitchFamily="34" charset="0"/>
                        </a:rPr>
                        <a:t>11,47%</a:t>
                      </a:r>
                      <a:endParaRPr lang="tr-TR" sz="1600" b="0" i="0" u="none" strike="noStrike" dirty="0">
                        <a:solidFill>
                          <a:srgbClr val="046CA6"/>
                        </a:solidFill>
                        <a:effectLst/>
                        <a:latin typeface="Calibri" panose="020F0502020204030204" pitchFamily="34" charset="0"/>
                      </a:endParaRPr>
                    </a:p>
                  </a:txBody>
                  <a:tcPr marL="9525" marR="9525" marT="9525" marB="0" anchor="ctr"/>
                </a:tc>
              </a:tr>
              <a:tr h="400088">
                <a:tc gridSpan="2">
                  <a:txBody>
                    <a:bodyPr/>
                    <a:lstStyle/>
                    <a:p>
                      <a:pPr algn="ctr" rtl="0" fontAlgn="ctr"/>
                      <a:r>
                        <a:rPr lang="tr-TR" sz="1600" b="1" u="none" strike="noStrike" dirty="0">
                          <a:effectLst/>
                          <a:latin typeface="Calibri" panose="020F0502020204030204" pitchFamily="34" charset="0"/>
                        </a:rPr>
                        <a:t>TOPLAM</a:t>
                      </a:r>
                      <a:endParaRPr lang="tr-TR" sz="16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tr-TR"/>
                    </a:p>
                  </a:txBody>
                  <a:tcPr/>
                </a:tc>
                <a:tc>
                  <a:txBody>
                    <a:bodyPr/>
                    <a:lstStyle/>
                    <a:p>
                      <a:pPr algn="r" rtl="0" fontAlgn="ctr"/>
                      <a:r>
                        <a:rPr lang="tr-TR" sz="1600" b="1" u="none" strike="noStrike" dirty="0">
                          <a:effectLst/>
                          <a:latin typeface="Calibri" panose="020F0502020204030204" pitchFamily="34" charset="0"/>
                        </a:rPr>
                        <a:t>900</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1" u="none" strike="noStrike" dirty="0">
                          <a:effectLst/>
                          <a:latin typeface="Calibri" panose="020F0502020204030204" pitchFamily="34" charset="0"/>
                        </a:rPr>
                        <a:t>5.071,26</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1" u="none" strike="noStrike" dirty="0">
                          <a:effectLst/>
                          <a:latin typeface="Calibri" panose="020F0502020204030204" pitchFamily="34" charset="0"/>
                        </a:rPr>
                        <a:t>844,32</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1" u="none" strike="noStrike" dirty="0">
                          <a:effectLst/>
                          <a:latin typeface="Calibri" panose="020F0502020204030204" pitchFamily="34" charset="0"/>
                        </a:rPr>
                        <a:t>5.971,26</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1" u="none" strike="noStrike" dirty="0">
                          <a:effectLst/>
                          <a:latin typeface="Calibri" panose="020F0502020204030204" pitchFamily="34" charset="0"/>
                        </a:rPr>
                        <a:t>1.744,32</a:t>
                      </a:r>
                      <a:endParaRPr lang="tr-TR" sz="1600" b="1" i="0" u="none" strike="noStrike" dirty="0">
                        <a:solidFill>
                          <a:srgbClr val="046CA6"/>
                        </a:solidFill>
                        <a:effectLst/>
                        <a:latin typeface="Calibri" panose="020F0502020204030204" pitchFamily="34" charset="0"/>
                      </a:endParaRPr>
                    </a:p>
                  </a:txBody>
                  <a:tcPr marL="9525" marR="9525" marT="9525" marB="0" anchor="ctr"/>
                </a:tc>
                <a:tc>
                  <a:txBody>
                    <a:bodyPr/>
                    <a:lstStyle/>
                    <a:p>
                      <a:pPr algn="r" rtl="0" fontAlgn="ctr"/>
                      <a:r>
                        <a:rPr lang="tr-TR" sz="1600" b="1" i="0" u="none" strike="noStrike" dirty="0">
                          <a:solidFill>
                            <a:srgbClr val="046CA6"/>
                          </a:solidFill>
                          <a:effectLst/>
                          <a:latin typeface="Calibri" panose="020F0502020204030204" pitchFamily="34" charset="0"/>
                        </a:rPr>
                        <a:t>4.226,94</a:t>
                      </a:r>
                    </a:p>
                  </a:txBody>
                  <a:tcPr marL="9525" marR="9525" marT="9525" marB="0" anchor="ctr"/>
                </a:tc>
                <a:tc>
                  <a:txBody>
                    <a:bodyPr/>
                    <a:lstStyle/>
                    <a:p>
                      <a:pPr algn="r" rtl="0" fontAlgn="ctr"/>
                      <a:r>
                        <a:rPr lang="tr-TR" sz="1600" b="1" u="none" strike="noStrike" dirty="0">
                          <a:effectLst/>
                          <a:latin typeface="Calibri" panose="020F0502020204030204" pitchFamily="34" charset="0"/>
                        </a:rPr>
                        <a:t>70,79%</a:t>
                      </a:r>
                      <a:endParaRPr lang="tr-TR" sz="1600" b="1" i="0" u="none" strike="noStrike" dirty="0">
                        <a:solidFill>
                          <a:srgbClr val="046CA6"/>
                        </a:solidFill>
                        <a:effectLst/>
                        <a:latin typeface="Calibri" panose="020F0502020204030204"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0"/>
            <a:ext cx="7236296" cy="706438"/>
          </a:xfrm>
        </p:spPr>
        <p:txBody>
          <a:bodyPr/>
          <a:lstStyle/>
          <a:p>
            <a:pPr algn="ctr">
              <a:defRPr/>
            </a:pPr>
            <a:r>
              <a:rPr lang="tr-TR" sz="2600" b="1" dirty="0">
                <a:effectLst>
                  <a:outerShdw blurRad="38100" dist="38100" dir="2700000" algn="tl">
                    <a:srgbClr val="000000">
                      <a:alpha val="43137"/>
                    </a:srgbClr>
                  </a:outerShdw>
                </a:effectLst>
              </a:rPr>
              <a:t>Yapılandırma Genel Sağlık Sigortalılarına </a:t>
            </a:r>
            <a:br>
              <a:rPr lang="tr-TR" sz="2600" b="1" dirty="0">
                <a:effectLst>
                  <a:outerShdw blurRad="38100" dist="38100" dir="2700000" algn="tl">
                    <a:srgbClr val="000000">
                      <a:alpha val="43137"/>
                    </a:srgbClr>
                  </a:outerShdw>
                </a:effectLst>
              </a:rPr>
            </a:br>
            <a:r>
              <a:rPr lang="tr-TR" sz="2600" b="1" dirty="0">
                <a:effectLst>
                  <a:outerShdw blurRad="38100" dist="38100" dir="2700000" algn="tl">
                    <a:srgbClr val="000000">
                      <a:alpha val="43137"/>
                    </a:srgbClr>
                  </a:outerShdw>
                </a:effectLst>
              </a:rPr>
              <a:t>Ne Sağlıyor?</a:t>
            </a:r>
          </a:p>
        </p:txBody>
      </p:sp>
      <p:sp>
        <p:nvSpPr>
          <p:cNvPr id="3" name="İçerik Yer Tutucusu 2"/>
          <p:cNvSpPr>
            <a:spLocks noGrp="1"/>
          </p:cNvSpPr>
          <p:nvPr>
            <p:ph idx="1"/>
          </p:nvPr>
        </p:nvSpPr>
        <p:spPr>
          <a:xfrm>
            <a:off x="323850" y="1052736"/>
            <a:ext cx="4895850" cy="5328592"/>
          </a:xfrm>
          <a:ln>
            <a:noFill/>
          </a:ln>
        </p:spPr>
        <p:txBody>
          <a:bodyPr/>
          <a:lstStyle/>
          <a:p>
            <a:pPr algn="ctr">
              <a:defRPr/>
            </a:pPr>
            <a:r>
              <a:rPr lang="tr-TR" sz="2000" dirty="0" smtClean="0">
                <a:solidFill>
                  <a:srgbClr val="0000FF"/>
                </a:solidFill>
              </a:rPr>
              <a:t>GELİR TESTİ NASIL UYGULANACAK?</a:t>
            </a:r>
          </a:p>
          <a:p>
            <a:pPr algn="just">
              <a:defRPr/>
            </a:pPr>
            <a:r>
              <a:rPr lang="tr-TR" sz="2000" b="0" dirty="0" smtClean="0"/>
              <a:t>Genel </a:t>
            </a:r>
            <a:r>
              <a:rPr lang="tr-TR" sz="2000" b="0" dirty="0"/>
              <a:t>sağlık sigortası tescili yapıldığı halde gelir testine hiç başvurmayan kişilerin, </a:t>
            </a:r>
            <a:r>
              <a:rPr lang="tr-TR" sz="2000" u="sng" dirty="0" smtClean="0">
                <a:solidFill>
                  <a:srgbClr val="0000FF"/>
                </a:solidFill>
              </a:rPr>
              <a:t>31 Mart 2015</a:t>
            </a:r>
            <a:r>
              <a:rPr lang="tr-TR" sz="2000" b="0" u="sng" dirty="0" smtClean="0">
                <a:solidFill>
                  <a:srgbClr val="0000FF"/>
                </a:solidFill>
              </a:rPr>
              <a:t> </a:t>
            </a:r>
            <a:r>
              <a:rPr lang="tr-TR" sz="2000" b="0" dirty="0" smtClean="0"/>
              <a:t>tarihine kadar gelir </a:t>
            </a:r>
            <a:r>
              <a:rPr lang="tr-TR" sz="2000" b="0" dirty="0"/>
              <a:t>testine başvurması durumunda, genel sağlık sigortası </a:t>
            </a:r>
            <a:r>
              <a:rPr lang="tr-TR" sz="2000" b="0" dirty="0" smtClean="0"/>
              <a:t>borçları yapılacak gelir </a:t>
            </a:r>
            <a:r>
              <a:rPr lang="tr-TR" sz="2000" b="0" dirty="0"/>
              <a:t>testi sonucuna göre tescil başlangıç tarihinden itibaren </a:t>
            </a:r>
            <a:r>
              <a:rPr lang="tr-TR" sz="2000" b="0" dirty="0" smtClean="0"/>
              <a:t>güncellenecektir.</a:t>
            </a:r>
            <a:endParaRPr lang="tr-TR" sz="2400" b="0" dirty="0" smtClean="0"/>
          </a:p>
          <a:p>
            <a:pPr algn="just">
              <a:defRPr/>
            </a:pPr>
            <a:r>
              <a:rPr lang="tr-TR" sz="2000" u="sng" dirty="0" smtClean="0">
                <a:solidFill>
                  <a:srgbClr val="0000FF"/>
                </a:solidFill>
              </a:rPr>
              <a:t>10 Eylül 2014 </a:t>
            </a:r>
            <a:r>
              <a:rPr lang="tr-TR" sz="2000" b="0" dirty="0" smtClean="0"/>
              <a:t>ve öncesinde gelir </a:t>
            </a:r>
            <a:r>
              <a:rPr lang="tr-TR" sz="2000" b="0" dirty="0"/>
              <a:t>testi yaptırmış olmakla birlikte gelir düzeyleri asgari ücretin iki katından daha düşük olarak tespit edilmiş olanların, bu tespit öncesinde genel sağlık sigortası primi ödenmemiş olan süreleri hakkında da gelir testi sonucu bulunan tutarlar esas alınarak genel sağlık sigortası </a:t>
            </a:r>
            <a:r>
              <a:rPr lang="tr-TR" sz="2000" b="0" dirty="0" smtClean="0"/>
              <a:t>borçları güncellenecektir.</a:t>
            </a:r>
          </a:p>
          <a:p>
            <a:pPr marL="0" indent="0" algn="just">
              <a:buFont typeface="Wingdings" pitchFamily="2" charset="2"/>
              <a:buNone/>
              <a:defRPr/>
            </a:pPr>
            <a:endParaRPr lang="tr-TR" sz="2000" b="0" dirty="0" smtClean="0"/>
          </a:p>
          <a:p>
            <a:pPr marL="0" indent="0" algn="just">
              <a:buFont typeface="Wingdings" pitchFamily="2" charset="2"/>
              <a:buNone/>
              <a:defRPr/>
            </a:pPr>
            <a:endParaRPr lang="tr-TR" sz="2400" b="0" dirty="0" smtClean="0"/>
          </a:p>
        </p:txBody>
      </p:sp>
      <p:sp>
        <p:nvSpPr>
          <p:cNvPr id="15364" name="Slayt Numarası Yer Tutucusu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126538BC-2168-4F04-B585-7E9B7B316891}" type="slidenum">
              <a:rPr lang="tr-TR" smtClean="0"/>
              <a:pPr/>
              <a:t>9</a:t>
            </a:fld>
            <a:endParaRPr lang="tr-TR" smtClean="0"/>
          </a:p>
        </p:txBody>
      </p:sp>
      <p:pic>
        <p:nvPicPr>
          <p:cNvPr id="4" name="Resim 3"/>
          <p:cNvPicPr>
            <a:picLocks noChangeAspect="1"/>
          </p:cNvPicPr>
          <p:nvPr/>
        </p:nvPicPr>
        <p:blipFill>
          <a:blip r:embed="rId3" cstate="print">
            <a:extLst/>
          </a:blip>
          <a:stretch>
            <a:fillRect/>
          </a:stretch>
        </p:blipFill>
        <p:spPr>
          <a:xfrm>
            <a:off x="5364088" y="908720"/>
            <a:ext cx="3600400" cy="5472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SGK_1</Template>
  <TotalTime>6110</TotalTime>
  <Words>2728</Words>
  <Application>Microsoft Office PowerPoint</Application>
  <PresentationFormat>Ekran Gösterisi (4:3)</PresentationFormat>
  <Paragraphs>385</Paragraphs>
  <Slides>32</Slides>
  <Notes>10</Notes>
  <HiddenSlides>0</HiddenSlides>
  <MMClips>0</MMClips>
  <ScaleCrop>false</ScaleCrop>
  <HeadingPairs>
    <vt:vector size="4" baseType="variant">
      <vt:variant>
        <vt:lpstr>Tema</vt:lpstr>
      </vt:variant>
      <vt:variant>
        <vt:i4>3</vt:i4>
      </vt:variant>
      <vt:variant>
        <vt:lpstr>Slayt Başlıkları</vt:lpstr>
      </vt:variant>
      <vt:variant>
        <vt:i4>32</vt:i4>
      </vt:variant>
    </vt:vector>
  </HeadingPairs>
  <TitlesOfParts>
    <vt:vector size="35" baseType="lpstr">
      <vt:lpstr>SGK_1</vt:lpstr>
      <vt:lpstr>2_SGK_1</vt:lpstr>
      <vt:lpstr>3_SGK_1</vt:lpstr>
      <vt:lpstr>SOSYAL GÜVENLİK KURUMU</vt:lpstr>
      <vt:lpstr>Yapılandırma Hangi Borçları Kapsıyor?</vt:lpstr>
      <vt:lpstr>Yapılandırma Hangi Borçları Kapsıyor?</vt:lpstr>
      <vt:lpstr>Yapılandırma İşverenlere Ne Sağlıyor?</vt:lpstr>
      <vt:lpstr>Yapılandırma İşverenlere Ne Sağlıyor?</vt:lpstr>
      <vt:lpstr>Yapılandırma İşverenlere Ne Sağlıyor?</vt:lpstr>
      <vt:lpstr>Yapılandırma 4/b (Bağ-Kur) Sigortalılarına Ne Sağlıyor?</vt:lpstr>
      <vt:lpstr>ÖRNEK BORÇ HESAPLAMASI</vt:lpstr>
      <vt:lpstr>Yapılandırma Genel Sağlık Sigortalılarına  Ne Sağlıyor?</vt:lpstr>
      <vt:lpstr>Yapılandırma Genel Sağlık Sigortalılarına  Ne Sağlıyor?</vt:lpstr>
      <vt:lpstr>Yapılandırmada Ödeme ve Taksit Seçenekleri Nelerdir?</vt:lpstr>
      <vt:lpstr>Yapılandırmada Ödeme ve Taksit Seçenekleri Nelerdir?</vt:lpstr>
      <vt:lpstr>İl Özel İdareleri, Belediyeler ve Spor Kulüpleri</vt:lpstr>
      <vt:lpstr>Ne Zaman Başvurulabilir? İlk Ödeme (Peşin/Taksit) Ne Zaman Yapılacak?</vt:lpstr>
      <vt:lpstr>Nereye ve Ne Şekilde Başvurulabilir?</vt:lpstr>
      <vt:lpstr>Nereye ve Ne Şekilde Başvurulabilir?</vt:lpstr>
      <vt:lpstr>Nereye ve Ne Şekilde Başvurulabilir?</vt:lpstr>
      <vt:lpstr>Nereye ve Ne Şekilde Başvurulabilir?</vt:lpstr>
      <vt:lpstr>Nereye ve Ne Şekilde Başvurulabilir?</vt:lpstr>
      <vt:lpstr>Yapılandırma Tutarlarını Önceden Görebilirmiyiz?</vt:lpstr>
      <vt:lpstr>Yapılandırma Başka Ne Tür Avantajlar Sağlamaktadır?</vt:lpstr>
      <vt:lpstr>Yapılandırma Hakkının Kaybedilmesi</vt:lpstr>
      <vt:lpstr>Başka Kanunlara Göre Taksitlendirilmiş Borçlar Yapılandırılabilir mi?</vt:lpstr>
      <vt:lpstr>Diğer Hususlar</vt:lpstr>
      <vt:lpstr>SOSYAL GÜVENLİK KURUMU</vt:lpstr>
      <vt:lpstr>EV HİZMETLERİNDE ÇALIŞANLARIN SİGORTALILIĞI</vt:lpstr>
      <vt:lpstr>EV HİZMETLERİNDE ÇALIŞANLARIN SİGORTALILIĞI</vt:lpstr>
      <vt:lpstr>EV HİZMETLERİNDE ÇALIŞANLARIN SİGORTALILIĞI</vt:lpstr>
      <vt:lpstr>EV HİZMETLERİNDE ÇALIŞANLARIN SİGORTALILIĞI</vt:lpstr>
      <vt:lpstr>DOĞUM BORÇLANMASI</vt:lpstr>
      <vt:lpstr>VERGİ DAİRESİ, ODALAR VE SİCİL MEMURLUKLARINA  UYGULANAN İDARİ PARA CEZALARI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GÜVENLİK KURUMU</dc:title>
  <dc:creator>SECKIN KAYA</dc:creator>
  <cp:lastModifiedBy>FAHRI TOPRAK VARGUN</cp:lastModifiedBy>
  <cp:revision>821</cp:revision>
  <cp:lastPrinted>2014-11-11T06:31:07Z</cp:lastPrinted>
  <dcterms:created xsi:type="dcterms:W3CDTF">2010-09-17T10:28:15Z</dcterms:created>
  <dcterms:modified xsi:type="dcterms:W3CDTF">2014-11-11T06:38:08Z</dcterms:modified>
</cp:coreProperties>
</file>